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591" r:id="rId5"/>
    <p:sldId id="597" r:id="rId6"/>
    <p:sldId id="598" r:id="rId7"/>
    <p:sldId id="599" r:id="rId8"/>
    <p:sldId id="594" r:id="rId9"/>
    <p:sldId id="604" r:id="rId10"/>
    <p:sldId id="258" r:id="rId11"/>
    <p:sldId id="595" r:id="rId12"/>
    <p:sldId id="2147047397" r:id="rId13"/>
    <p:sldId id="2147047402" r:id="rId14"/>
    <p:sldId id="593" r:id="rId15"/>
    <p:sldId id="2147047403" r:id="rId16"/>
    <p:sldId id="2147047404" r:id="rId17"/>
    <p:sldId id="2147047405" r:id="rId18"/>
    <p:sldId id="2147047406" r:id="rId19"/>
    <p:sldId id="2147047407" r:id="rId20"/>
    <p:sldId id="257" r:id="rId21"/>
    <p:sldId id="2147047408" r:id="rId22"/>
    <p:sldId id="2147047409" r:id="rId23"/>
    <p:sldId id="602" r:id="rId24"/>
  </p:sldIdLst>
  <p:sldSz cx="10367963" cy="5832475"/>
  <p:notesSz cx="6858000" cy="9144000"/>
  <p:embeddedFontLst>
    <p:embeddedFont>
      <p:font typeface="Code Pro Bold" pitchFamily="2" charset="0"/>
      <p:regular r:id="rId27"/>
    </p:embeddedFont>
    <p:embeddedFont>
      <p:font typeface="Lato" panose="020F0502020204030203" pitchFamily="34" charset="77"/>
      <p:regular r:id="rId28"/>
      <p:bold r:id="rId29"/>
      <p:italic r:id="rId30"/>
      <p:boldItalic r:id="rId31"/>
    </p:embeddedFont>
    <p:embeddedFont>
      <p:font typeface="Roboto Mono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0B19727-2F19-FE4A-8702-4E83CCE8AA9B}">
          <p14:sldIdLst/>
        </p14:section>
        <p14:section name="Organisationen" id="{3721AC57-2A33-40E3-8CE3-6FA281F4F58A}">
          <p14:sldIdLst>
            <p14:sldId id="591"/>
          </p14:sldIdLst>
        </p14:section>
        <p14:section name="Komponenter" id="{76B84C40-062B-D144-9F58-0500EA697859}">
          <p14:sldIdLst>
            <p14:sldId id="597"/>
            <p14:sldId id="598"/>
            <p14:sldId id="599"/>
            <p14:sldId id="594"/>
            <p14:sldId id="604"/>
            <p14:sldId id="258"/>
            <p14:sldId id="595"/>
            <p14:sldId id="2147047397"/>
            <p14:sldId id="2147047402"/>
            <p14:sldId id="593"/>
          </p14:sldIdLst>
        </p14:section>
        <p14:section name="Mönster" id="{70C453B1-0B9E-5542-A509-38E0FC121EAB}">
          <p14:sldIdLst>
            <p14:sldId id="2147047403"/>
            <p14:sldId id="2147047404"/>
            <p14:sldId id="2147047405"/>
            <p14:sldId id="2147047406"/>
            <p14:sldId id="2147047407"/>
            <p14:sldId id="257"/>
            <p14:sldId id="2147047408"/>
            <p14:sldId id="2147047409"/>
            <p14:sldId id="6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90025F-F83F-0ED0-F5B0-A23822E7C423}" name="Ingela Schönning" initials="IS" userId="S::ingela.schonning@ri.se::7e3e2dfb-47cb-40c2-b062-cecbc3fed2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ossal AB" initials="K!" lastIdx="3" clrIdx="0">
    <p:extLst>
      <p:ext uri="{19B8F6BF-5375-455C-9EA6-DF929625EA0E}">
        <p15:presenceInfo xmlns:p15="http://schemas.microsoft.com/office/powerpoint/2012/main" userId="Kolossal AB" providerId="None"/>
      </p:ext>
    </p:extLst>
  </p:cmAuthor>
  <p:cmAuthor id="2" name="Microsoft Office-användare" initials="MO" lastIdx="1" clrIdx="1">
    <p:extLst>
      <p:ext uri="{19B8F6BF-5375-455C-9EA6-DF929625EA0E}">
        <p15:presenceInfo xmlns:p15="http://schemas.microsoft.com/office/powerpoint/2012/main" userId="Microsoft Office-användare" providerId="None"/>
      </p:ext>
    </p:extLst>
  </p:cmAuthor>
  <p:cmAuthor id="3" name="Marianne Lockner" initials="ML" lastIdx="14" clrIdx="2">
    <p:extLst>
      <p:ext uri="{19B8F6BF-5375-455C-9EA6-DF929625EA0E}">
        <p15:presenceInfo xmlns:p15="http://schemas.microsoft.com/office/powerpoint/2012/main" userId="S::marianne.lockner@ri.se::c129bfbe-5206-42ca-8da3-e4a1d4148c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2"/>
    <p:restoredTop sz="82225" autoAdjust="0"/>
  </p:normalViewPr>
  <p:slideViewPr>
    <p:cSldViewPr snapToGrid="0">
      <p:cViewPr>
        <p:scale>
          <a:sx n="109" d="100"/>
          <a:sy n="109" d="100"/>
        </p:scale>
        <p:origin x="192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834-C992-874A-999B-F34948573571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F82C-9912-8E4D-BE02-601DCFAB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AF8DC-A807-4F45-9D2E-4F53B7853925}" type="datetimeFigureOut">
              <a:rPr lang="sv-SE" smtClean="0"/>
              <a:t>2025-11-11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BA76E-7C8B-314A-B225-9A9BDF57A8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94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endParaRPr lang="sv-SE" sz="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96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98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2000s – The Internet of People:</a:t>
            </a:r>
            <a:endParaRPr lang="en-GB" dirty="0"/>
          </a:p>
          <a:p>
            <a:pPr>
              <a:buNone/>
            </a:pPr>
            <a:r>
              <a:rPr lang="en-GB" dirty="0"/>
              <a:t>“In the early 2000s, connectivity was mostly about people — desktops and dial-up modems, basic phones — all focused on human users.”</a:t>
            </a:r>
          </a:p>
          <a:p>
            <a:pPr>
              <a:buNone/>
            </a:pPr>
            <a:r>
              <a:rPr lang="en-GB" dirty="0"/>
              <a:t>• </a:t>
            </a:r>
            <a:r>
              <a:rPr lang="en-GB" b="1" dirty="0"/>
              <a:t>2010 – The Media Explosion:</a:t>
            </a:r>
            <a:endParaRPr lang="en-GB" dirty="0"/>
          </a:p>
          <a:p>
            <a:pPr>
              <a:buNone/>
            </a:pPr>
            <a:r>
              <a:rPr lang="en-GB" dirty="0"/>
              <a:t>“A decade later, we saw the rise of smartphones, smart TVs, and gaming consoles — media became mobile and more interactive, laying the groundwork for ‘smart’ environments.”</a:t>
            </a:r>
          </a:p>
          <a:p>
            <a:pPr>
              <a:buNone/>
            </a:pPr>
            <a:r>
              <a:rPr lang="en-GB" dirty="0"/>
              <a:t>• </a:t>
            </a:r>
            <a:r>
              <a:rPr lang="en-GB" b="1" dirty="0"/>
              <a:t>2020 – Embedded Intelligence:</a:t>
            </a:r>
            <a:endParaRPr lang="en-GB" dirty="0"/>
          </a:p>
          <a:p>
            <a:pPr>
              <a:buNone/>
            </a:pPr>
            <a:r>
              <a:rPr lang="en-GB" dirty="0"/>
              <a:t>“By 2020, intelligence moved into everyday appliances — smart lighting, washing machines, HVAC, cameras. Devices weren’t just connected — they were starting to </a:t>
            </a:r>
            <a:r>
              <a:rPr lang="en-GB" i="1" dirty="0"/>
              <a:t>understand</a:t>
            </a:r>
            <a:r>
              <a:rPr lang="en-GB" dirty="0"/>
              <a:t>.”</a:t>
            </a:r>
          </a:p>
          <a:p>
            <a:pPr>
              <a:buNone/>
            </a:pPr>
            <a:r>
              <a:rPr lang="en-GB" dirty="0"/>
              <a:t>• </a:t>
            </a:r>
            <a:r>
              <a:rPr lang="en-GB" b="1" dirty="0"/>
              <a:t>&gt;2025 – The Age of Edge Intelligence &amp; Autonomy:</a:t>
            </a:r>
            <a:endParaRPr lang="en-GB" dirty="0"/>
          </a:p>
          <a:p>
            <a:r>
              <a:rPr lang="en-GB" dirty="0"/>
              <a:t>“Today and looking forward, AI is entering the physical world through robotics, autonomous systems, and smart assistants. These systems sense, reason, and act </a:t>
            </a:r>
            <a:r>
              <a:rPr lang="en-GB" i="1" dirty="0"/>
              <a:t>at the edge</a:t>
            </a:r>
            <a:r>
              <a:rPr lang="en-GB" dirty="0"/>
              <a:t>, powered by embedded AI.”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B07FD-28C9-294E-8273-DBF6D28E4BD3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6483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76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54F7-DA52-A292-980A-96DA2BE6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04EA1-5AD1-68C7-C588-24FA36472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5C06D-754C-D920-FA0B-3E251AFC1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47A33-2E84-6257-E445-9D4813C7F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B07FD-28C9-294E-8273-DBF6D28E4BD3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0143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1420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B07FD-28C9-294E-8273-DBF6D28E4BD3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6483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22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83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BA76E-7C8B-314A-B225-9A9BDF57A866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03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nk">
            <a:extLst>
              <a:ext uri="{FF2B5EF4-FFF2-40B4-BE49-F238E27FC236}">
                <a16:creationId xmlns:a16="http://schemas.microsoft.com/office/drawing/2014/main" id="{989509E6-BD5F-4B49-8381-34C88300D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720000" y="5436000"/>
            <a:ext cx="360000" cy="360000"/>
          </a:xfrm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sv-SE"/>
              <a:t> </a:t>
            </a:r>
          </a:p>
        </p:txBody>
      </p:sp>
      <p:pic>
        <p:nvPicPr>
          <p:cNvPr id="13" name="Left">
            <a:extLst>
              <a:ext uri="{FF2B5EF4-FFF2-40B4-BE49-F238E27FC236}">
                <a16:creationId xmlns:a16="http://schemas.microsoft.com/office/drawing/2014/main" id="{A6481563-19FA-3148-AC57-866FD4B11B9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997E8B70-5928-0448-B47E-9DF39F62101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101188EF-5166-5348-A758-4F594CA25D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869F9D9-D608-2244-A474-E96C5A59A77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F595EDC-EE3A-C147-87BE-7FCE717CD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/>
              <a:t>Title 1</a:t>
            </a:r>
          </a:p>
          <a:p>
            <a:pPr lvl="1"/>
            <a:r>
              <a:rPr lang="sv-SE" err="1"/>
              <a:t>Pretitle</a:t>
            </a:r>
            <a:endParaRPr lang="sv-SE"/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3" name="RISE Logo">
            <a:extLst>
              <a:ext uri="{FF2B5EF4-FFF2-40B4-BE49-F238E27FC236}">
                <a16:creationId xmlns:a16="http://schemas.microsoft.com/office/drawing/2014/main" id="{9F167B50-B364-AD4F-8866-A57D5DE9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495CD79B-2A00-3B48-894F-261CC0B2AE4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45651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 userDrawn="1">
          <p15:clr>
            <a:srgbClr val="FBAE40"/>
          </p15:clr>
        </p15:guide>
        <p15:guide id="2" orient="horz" pos="408" userDrawn="1">
          <p15:clr>
            <a:srgbClr val="FBAE40"/>
          </p15:clr>
        </p15:guide>
        <p15:guide id="3" pos="884" userDrawn="1">
          <p15:clr>
            <a:srgbClr val="FBAE40"/>
          </p15:clr>
        </p15:guide>
        <p15:guide id="4" pos="5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+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43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2628000"/>
            <a:ext cx="3455987" cy="2232000"/>
          </a:xfrm>
        </p:spPr>
        <p:txBody>
          <a:bodyPr anchor="b" anchorCtr="0"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68EF8A8E-F696-1748-AC90-C23AA5F7C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4775" y="971550"/>
            <a:ext cx="4319588" cy="3889375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22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CAFB5434-51D4-3742-82A3-D1FAEDF1B70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9A7193F6-0684-734A-8AE4-F420E8FD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675" y="2268679"/>
            <a:ext cx="3563938" cy="2592245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E2A73563-99E2-5F49-AAFA-B2AAD75C0640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1403351" y="2268538"/>
            <a:ext cx="3563938" cy="2591462"/>
          </a:xfrm>
        </p:spPr>
        <p:txBody>
          <a:bodyPr numCol="1" spcCol="432000"/>
          <a:lstStyle/>
          <a:p>
            <a:pPr lvl="0"/>
            <a:r>
              <a:rPr lang="sv-SE"/>
              <a:t>Edit Master text </a:t>
            </a:r>
            <a:r>
              <a:rPr lang="sv-SE" err="1"/>
              <a:t>styles</a:t>
            </a:r>
            <a:endParaRPr lang="sv-SE"/>
          </a:p>
          <a:p>
            <a:pPr lvl="1"/>
            <a:r>
              <a:rPr lang="sv-SE"/>
              <a:t>Second </a:t>
            </a:r>
            <a:r>
              <a:rPr lang="sv-SE" err="1"/>
              <a:t>level</a:t>
            </a:r>
            <a:endParaRPr lang="sv-SE"/>
          </a:p>
          <a:p>
            <a:pPr lvl="2"/>
            <a:r>
              <a:rPr lang="sv-SE" err="1"/>
              <a:t>Third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3"/>
            <a:r>
              <a:rPr lang="sv-SE" err="1"/>
              <a:t>Fourth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4"/>
            <a:r>
              <a:rPr lang="sv-SE" err="1"/>
              <a:t>Fifth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73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4EFE4D73-005A-4B4D-8280-022F5711C03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61E962-21E9-2B4A-9DAB-998A311F1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" y="2268538"/>
            <a:ext cx="8640764" cy="2592388"/>
          </a:xfrm>
        </p:spPr>
        <p:txBody>
          <a:bodyPr numCol="3" spcCol="432000"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56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4354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F4198326-8F9B-C54F-AA61-DEC0B54DE32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C978C6FD-CE1F-5442-9402-3FD122C1D1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3889376"/>
          </a:xfrm>
          <a:noFill/>
        </p:spPr>
        <p:txBody>
          <a:bodyPr wrap="square" lIns="0" tIns="0" rIns="0" bIns="0">
            <a:no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1"/>
            <a:ext cx="5184775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55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72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FF391DE-2E8E-074B-B50F-326E032383FD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 Right">
            <a:extLst>
              <a:ext uri="{FF2B5EF4-FFF2-40B4-BE49-F238E27FC236}">
                <a16:creationId xmlns:a16="http://schemas.microsoft.com/office/drawing/2014/main" id="{64AF109B-F988-CB49-9B69-958BCACB0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1975" y="971550"/>
            <a:ext cx="2592388" cy="1767032"/>
          </a:xfrm>
          <a:solidFill>
            <a:schemeClr val="bg1">
              <a:lumMod val="95000"/>
            </a:schemeClr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5F6B930E-48F7-9346-B0A5-9C26475F2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600" y="2268538"/>
            <a:ext cx="5184775" cy="2592388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49"/>
            <a:ext cx="5184775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54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810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orient="horz" pos="1134" userDrawn="1">
          <p15:clr>
            <a:srgbClr val="FBAE40"/>
          </p15:clr>
        </p15:guide>
        <p15:guide id="8" orient="horz" pos="17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57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No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6B718350-FE42-A94A-94C2-0196B19F4F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03350" y="971550"/>
            <a:ext cx="7561263" cy="3889378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34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heading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">
            <a:extLst>
              <a:ext uri="{FF2B5EF4-FFF2-40B4-BE49-F238E27FC236}">
                <a16:creationId xmlns:a16="http://schemas.microsoft.com/office/drawing/2014/main" id="{0F709CB8-9F9C-CE43-8944-CAF15EB1A1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651204E-E5BB-EF41-B9D5-BA9EE51E8E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C5842B0-7E04-954E-B31F-59878D88D2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F307C508-4C34-254B-895D-24D99FE12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3"/>
            <a:ext cx="3455988" cy="3528448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1550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1618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pa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ackground">
            <a:extLst>
              <a:ext uri="{FF2B5EF4-FFF2-40B4-BE49-F238E27FC236}">
                <a16:creationId xmlns:a16="http://schemas.microsoft.com/office/drawing/2014/main" id="{836890BF-E557-364C-AB0C-63EAE0A8D1BA}"/>
              </a:ext>
            </a:extLst>
          </p:cNvPr>
          <p:cNvSpPr/>
          <p:nvPr userDrawn="1"/>
        </p:nvSpPr>
        <p:spPr>
          <a:xfrm>
            <a:off x="0" y="-1"/>
            <a:ext cx="5184776" cy="583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E0E9C36-1E9E-F545-89DC-072444921761}"/>
              </a:ext>
            </a:extLst>
          </p:cNvPr>
          <p:cNvSpPr txBox="1">
            <a:spLocks/>
          </p:cNvSpPr>
          <p:nvPr userDrawn="1"/>
        </p:nvSpPr>
        <p:spPr>
          <a:xfrm>
            <a:off x="-2952000" y="2097323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20" name="Instruktioner">
            <a:extLst>
              <a:ext uri="{FF2B5EF4-FFF2-40B4-BE49-F238E27FC236}">
                <a16:creationId xmlns:a16="http://schemas.microsoft.com/office/drawing/2014/main" id="{3770F818-68E6-EF43-AF02-6F68F67F9660}"/>
              </a:ext>
            </a:extLst>
          </p:cNvPr>
          <p:cNvSpPr txBox="1">
            <a:spLocks/>
          </p:cNvSpPr>
          <p:nvPr userDrawn="1"/>
        </p:nvSpPr>
        <p:spPr>
          <a:xfrm>
            <a:off x="-2952388" y="16597"/>
            <a:ext cx="2592388" cy="1858724"/>
          </a:xfrm>
          <a:prstGeom prst="rect">
            <a:avLst/>
          </a:prstGeom>
          <a:solidFill>
            <a:srgbClr val="FFEE8D"/>
          </a:solidFill>
        </p:spPr>
        <p:txBody>
          <a:bodyPr wrap="square"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Två rubriker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bakgrundsfärg på högra delen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Two headings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background color of the right section, right click on the background and select </a:t>
            </a:r>
            <a:r>
              <a:rPr lang="sv-SE" sz="700" u="sng" noProof="0"/>
              <a:t>Format background</a:t>
            </a:r>
            <a:r>
              <a:rPr lang="sv-SE" sz="700" noProof="0"/>
              <a:t>.</a:t>
            </a:r>
          </a:p>
        </p:txBody>
      </p:sp>
      <p:sp>
        <p:nvSpPr>
          <p:cNvPr id="21" name="Text Placeholder RIght">
            <a:extLst>
              <a:ext uri="{FF2B5EF4-FFF2-40B4-BE49-F238E27FC236}">
                <a16:creationId xmlns:a16="http://schemas.microsoft.com/office/drawing/2014/main" id="{5BAEDD3A-E497-8646-BFF7-9AD06B5FCE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9" name="Title Placeholder Right">
            <a:extLst>
              <a:ext uri="{FF2B5EF4-FFF2-40B4-BE49-F238E27FC236}">
                <a16:creationId xmlns:a16="http://schemas.microsoft.com/office/drawing/2014/main" id="{B80F50FB-A340-FB45-B729-8E7706E33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375" y="971549"/>
            <a:ext cx="3455988" cy="288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800" b="1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/>
              <a:t>Heading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5CDD2C2-7113-DD4E-8D07-C739ADF14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8375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6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043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3810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102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1EF399-493D-FA44-9040-D7A1A139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944687"/>
            <a:ext cx="9072563" cy="29162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647698"/>
            <a:ext cx="9073324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</a:t>
            </a:r>
            <a:r>
              <a:rPr lang="sv-SE" err="1"/>
              <a:t>edit</a:t>
            </a:r>
            <a:r>
              <a:rPr lang="sv-SE"/>
              <a:t>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6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 userDrawn="1">
          <p15:clr>
            <a:srgbClr val="FBAE40"/>
          </p15:clr>
        </p15:guide>
        <p15:guide id="4" orient="horz" pos="1225" userDrawn="1">
          <p15:clr>
            <a:srgbClr val="FBAE40"/>
          </p15:clr>
        </p15:guide>
        <p15:guide id="5" orient="horz" pos="4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BC8F45E0-A57C-DF42-8B0F-7DDC40A7B4F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5" name="Bottom">
            <a:extLst>
              <a:ext uri="{FF2B5EF4-FFF2-40B4-BE49-F238E27FC236}">
                <a16:creationId xmlns:a16="http://schemas.microsoft.com/office/drawing/2014/main" id="{251680F7-465A-444C-B625-70AE246D244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E19CCD0F-1E39-CE4F-8DC7-DE3EA8C4F69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3A02D37-9417-D740-B642-8CA322DEE7C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2E9EE94F-CFB2-AB43-A490-ED50BAE5B70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E367AF10-D2BB-4B4B-8BB8-DCB628C77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/>
              <a:t>Title 1</a:t>
            </a:r>
          </a:p>
          <a:p>
            <a:pPr lvl="1"/>
            <a:r>
              <a:rPr lang="sv-SE" err="1"/>
              <a:t>Pretitle</a:t>
            </a:r>
            <a:endParaRPr lang="sv-SE"/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6" name="RISE Logo">
            <a:extLst>
              <a:ext uri="{FF2B5EF4-FFF2-40B4-BE49-F238E27FC236}">
                <a16:creationId xmlns:a16="http://schemas.microsoft.com/office/drawing/2014/main" id="{FA3E12D6-3235-A941-9790-66E7174F6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502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orient="horz" pos="408">
          <p15:clr>
            <a:srgbClr val="FBAE40"/>
          </p15:clr>
        </p15:guide>
        <p15:guide id="3" pos="884">
          <p15:clr>
            <a:srgbClr val="FBAE40"/>
          </p15:clr>
        </p15:guide>
        <p15:guide id="4" pos="5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4FB6520-0999-8248-8D73-52762E86F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1944687"/>
            <a:ext cx="9072564" cy="2916237"/>
          </a:xfrm>
        </p:spPr>
        <p:txBody>
          <a:bodyPr numCol="2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0" y="647698"/>
            <a:ext cx="9071762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59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  <p15:guide id="6" pos="3129" userDrawn="1">
          <p15:clr>
            <a:srgbClr val="FBAE40"/>
          </p15:clr>
        </p15:guide>
        <p15:guide id="7" pos="340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_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E961D14-5F7A-7745-94C2-43CC4D548E4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765ECA68-16E3-0449-BE09-6ED4F6EEC3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7700" y="1944687"/>
            <a:ext cx="9072563" cy="2916237"/>
          </a:xfrm>
        </p:spPr>
        <p:txBody>
          <a:bodyPr numCol="3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698"/>
            <a:ext cx="9072563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1273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4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565E79C7-BA02-E840-BA96-BBF301BE854A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9E5067A-92DB-AD46-BD86-9FCCD787F0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1979612"/>
            <a:ext cx="3455989" cy="28811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69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  <p15:guide id="8" pos="381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069CA2FF-EF4E-B140-83A4-69AC27DA7BD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E766213-A4E7-7C4F-9408-2CBDD542155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979612"/>
            <a:ext cx="4321174" cy="2881151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1"/>
            <a:ext cx="4321174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2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C772A97C-91EF-4E43-8A9A-F504F5D54E1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FAE0A903-BA2B-2B45-92C3-52143C1519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6" y="1979612"/>
            <a:ext cx="3455988" cy="28813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971550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pos="272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A8172AFC-C4F6-AF41-ACF5-72FF0FCCD8E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EDC4313-C164-6E42-BE07-A33CCAE92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9" y="1979612"/>
            <a:ext cx="4321174" cy="2881151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5" y="971551"/>
            <a:ext cx="4320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472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9" name="Preheading Placeholder">
            <a:extLst>
              <a:ext uri="{FF2B5EF4-FFF2-40B4-BE49-F238E27FC236}">
                <a16:creationId xmlns:a16="http://schemas.microsoft.com/office/drawing/2014/main" id="{51807823-D26D-6E41-8A9E-CC359D3ECD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971550"/>
            <a:ext cx="3454401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92F9B94-FEF4-5844-8DC1-34CC0DC5801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3455989" cy="2520950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331912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12" name="Instruktioner">
            <a:extLst>
              <a:ext uri="{FF2B5EF4-FFF2-40B4-BE49-F238E27FC236}">
                <a16:creationId xmlns:a16="http://schemas.microsoft.com/office/drawing/2014/main" id="{3B34BA8D-BEDB-A248-AB8A-46DE92AC132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269391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  <p15:guide id="9" pos="381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EA959C6-1A5A-9342-8209-E8F3AEEC57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48374" y="0"/>
            <a:ext cx="4319589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FCA2F5D0-B436-1745-85B3-7983A72120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331929"/>
            <a:ext cx="4321175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10" name="Preheading Placeholder">
            <a:extLst>
              <a:ext uri="{FF2B5EF4-FFF2-40B4-BE49-F238E27FC236}">
                <a16:creationId xmlns:a16="http://schemas.microsoft.com/office/drawing/2014/main" id="{5CDA1AC4-FDA3-904F-93F5-FAF99497F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971567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7001929D-375D-B045-BDF1-903594B8AD7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7981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D3F24A51-3F49-CC4A-B2DB-1BDAB5AC721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48376" y="2339974"/>
            <a:ext cx="3455988" cy="25209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6" y="133192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13" name="Preheading Placeholder">
            <a:extLst>
              <a:ext uri="{FF2B5EF4-FFF2-40B4-BE49-F238E27FC236}">
                <a16:creationId xmlns:a16="http://schemas.microsoft.com/office/drawing/2014/main" id="{4E5D7851-A253-E24B-A56D-27D789513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75" y="971567"/>
            <a:ext cx="3455987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err="1"/>
              <a:t>Loremipsum</a:t>
            </a:r>
            <a:endParaRPr lang="sv-SE"/>
          </a:p>
        </p:txBody>
      </p:sp>
      <p:sp>
        <p:nvSpPr>
          <p:cNvPr id="11" name="Instruktioner">
            <a:extLst>
              <a:ext uri="{FF2B5EF4-FFF2-40B4-BE49-F238E27FC236}">
                <a16:creationId xmlns:a16="http://schemas.microsoft.com/office/drawing/2014/main" id="{F918D196-23D7-7B49-9CA0-7542F20D8C2F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</p:spTree>
    <p:extLst>
      <p:ext uri="{BB962C8B-B14F-4D97-AF65-F5344CB8AC3E}">
        <p14:creationId xmlns:p14="http://schemas.microsoft.com/office/powerpoint/2010/main" val="155778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25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272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PreHeader_Image-Small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89EA29BC-6A65-A449-8AFC-F3F31E647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A728E754-2C08-AC41-999E-3420CD48E1F9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74DDBA4-4B9F-614F-949C-85A6DF236C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84775" y="2339974"/>
            <a:ext cx="4319589" cy="2520951"/>
          </a:xfrm>
        </p:spPr>
        <p:txBody>
          <a:bodyPr/>
          <a:lstStyle>
            <a:lvl1pPr marL="180000" indent="-180000">
              <a:defRPr sz="1600"/>
            </a:lvl1pPr>
            <a:lvl2pPr marL="432000" indent="-180000">
              <a:defRPr sz="1600"/>
            </a:lvl2pPr>
            <a:lvl3pPr marL="648000" indent="-180000">
              <a:defRPr sz="1600"/>
            </a:lvl3pPr>
            <a:lvl4pPr marL="864000" indent="-180000">
              <a:defRPr sz="1600"/>
            </a:lvl4pPr>
            <a:lvl5pPr marL="1080000" indent="-180000">
              <a:defRPr sz="16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76" y="1331348"/>
            <a:ext cx="43195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12" name="Preheading Placeholder">
            <a:extLst>
              <a:ext uri="{FF2B5EF4-FFF2-40B4-BE49-F238E27FC236}">
                <a16:creationId xmlns:a16="http://schemas.microsoft.com/office/drawing/2014/main" id="{AD5C72D3-6C36-EA44-B0AC-22E91D07B1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971550"/>
            <a:ext cx="4319588" cy="3603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cap="all" spc="60" baseline="0">
                <a:latin typeface="+mj-lt"/>
              </a:defRPr>
            </a:lvl5pPr>
          </a:lstStyle>
          <a:p>
            <a:pPr lvl="0"/>
            <a:r>
              <a:rPr lang="sv-SE" err="1"/>
              <a:t>Loremipsum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787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701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839" userDrawn="1">
          <p15:clr>
            <a:srgbClr val="FBAE40"/>
          </p15:clr>
        </p15:guide>
        <p15:guide id="8" pos="21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ADC0B7E-AD41-E54C-8F3D-4721D15112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err="1"/>
              <a:t>Title</a:t>
            </a:r>
            <a:endParaRPr lang="sv-SE"/>
          </a:p>
          <a:p>
            <a:pPr lvl="1"/>
            <a:r>
              <a:rPr lang="sv-SE"/>
              <a:t>PRETITLE</a:t>
            </a:r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E04D661E-D2DB-8A46-95A9-7244162470A3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D2663D8C-D1CB-034A-A941-C2552CF813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872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orient="horz" pos="408" userDrawn="1">
          <p15:clr>
            <a:srgbClr val="FBAE40"/>
          </p15:clr>
        </p15:guide>
        <p15:guide id="4" pos="6123" userDrawn="1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000" y="1836000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/>
              <a:t>Click to edit Master </a:t>
            </a:r>
            <a:r>
              <a:rPr lang="sv-SE" err="1"/>
              <a:t>title</a:t>
            </a:r>
            <a:r>
              <a:rPr lang="sv-SE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64128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6" pos="5352">
          <p15:clr>
            <a:srgbClr val="FBAE40"/>
          </p15:clr>
        </p15:guide>
        <p15:guide id="7" pos="5942">
          <p15:clr>
            <a:srgbClr val="FBAE40"/>
          </p15:clr>
        </p15:guide>
        <p15:guide id="8" pos="6032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6" pos="6282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46" pos="4581">
          <p15:clr>
            <a:srgbClr val="FBAE40"/>
          </p15:clr>
        </p15:guide>
        <p15:guide id="47" pos="4672">
          <p15:clr>
            <a:srgbClr val="FBAE40"/>
          </p15:clr>
        </p15:guide>
        <p15:guide id="48" pos="4921">
          <p15:clr>
            <a:srgbClr val="FBAE40"/>
          </p15:clr>
        </p15:guide>
        <p15:guide id="49" pos="5012">
          <p15:clr>
            <a:srgbClr val="FBAE40"/>
          </p15:clr>
        </p15:guide>
        <p15:guide id="50" pos="5261">
          <p15:clr>
            <a:srgbClr val="FBAE40"/>
          </p15:clr>
        </p15:guide>
        <p15:guide id="51" pos="5602">
          <p15:clr>
            <a:srgbClr val="FBAE40"/>
          </p15:clr>
        </p15:guide>
        <p15:guide id="52" pos="569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 userDrawn="1">
          <p15:clr>
            <a:srgbClr val="FBAE40"/>
          </p15:clr>
        </p15:guide>
        <p15:guide id="68" pos="544" userDrawn="1">
          <p15:clr>
            <a:srgbClr val="FBAE40"/>
          </p15:clr>
        </p15:guide>
        <p15:guide id="70" pos="2290" userDrawn="1">
          <p15:clr>
            <a:srgbClr val="FBAE40"/>
          </p15:clr>
        </p15:guide>
        <p15:guide id="71" pos="2200" userDrawn="1">
          <p15:clr>
            <a:srgbClr val="FBAE40"/>
          </p15:clr>
        </p15:guide>
        <p15:guide id="72" pos="25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id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18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057F3A8C-E0C6-4E40-A833-4963D962D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6000" y="1836738"/>
            <a:ext cx="2628000" cy="3024224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92F03D1A-9E6A-8447-8217-11329F03B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000" y="971550"/>
            <a:ext cx="2628000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/>
              <a:t>Click to edit Master </a:t>
            </a:r>
            <a:r>
              <a:rPr lang="sv-SE" err="1"/>
              <a:t>title</a:t>
            </a:r>
            <a:r>
              <a:rPr lang="sv-SE"/>
              <a:t> </a:t>
            </a:r>
            <a:br>
              <a:rPr lang="sv-SE"/>
            </a:br>
            <a:r>
              <a:rPr lang="sv-SE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362939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3901">
          <p15:clr>
            <a:srgbClr val="FBAE40"/>
          </p15:clr>
        </p15:guide>
        <p15:guide id="4" pos="3991">
          <p15:clr>
            <a:srgbClr val="FBAE40"/>
          </p15:clr>
        </p15:guide>
        <p15:guide id="7" pos="5987" userDrawn="1">
          <p15:clr>
            <a:srgbClr val="FBAE40"/>
          </p15:clr>
        </p15:guide>
        <p15:guide id="15" orient="horz" pos="1792">
          <p15:clr>
            <a:srgbClr val="FBAE40"/>
          </p15:clr>
        </p15:guide>
        <p15:guide id="16" orient="horz" pos="1882">
          <p15:clr>
            <a:srgbClr val="FBAE40"/>
          </p15:clr>
        </p15:guide>
        <p15:guide id="17" orient="horz" pos="1247">
          <p15:clr>
            <a:srgbClr val="FBAE40"/>
          </p15:clr>
        </p15:guide>
        <p15:guide id="18" orient="horz" pos="1157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27">
          <p15:clr>
            <a:srgbClr val="FBAE40"/>
          </p15:clr>
        </p15:guide>
        <p15:guide id="21" orient="horz" pos="2517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839">
          <p15:clr>
            <a:srgbClr val="FBAE40"/>
          </p15:clr>
        </p15:guide>
        <p15:guide id="27" pos="4241">
          <p15:clr>
            <a:srgbClr val="FBAE40"/>
          </p15:clr>
        </p15:guide>
        <p15:guide id="28" pos="4331">
          <p15:clr>
            <a:srgbClr val="FBAE40"/>
          </p15:clr>
        </p15:guide>
        <p15:guide id="29" pos="3560">
          <p15:clr>
            <a:srgbClr val="FBAE40"/>
          </p15:clr>
        </p15:guide>
        <p15:guide id="30" pos="3651">
          <p15:clr>
            <a:srgbClr val="FBAE40"/>
          </p15:clr>
        </p15:guide>
        <p15:guide id="36" orient="horz" pos="930">
          <p15:clr>
            <a:srgbClr val="FBAE40"/>
          </p15:clr>
        </p15:guide>
        <p15:guide id="37" orient="horz" pos="1474">
          <p15:clr>
            <a:srgbClr val="FBAE40"/>
          </p15:clr>
        </p15:guide>
        <p15:guide id="38" orient="horz" pos="1565">
          <p15:clr>
            <a:srgbClr val="FBAE40"/>
          </p15:clr>
        </p15:guide>
        <p15:guide id="39" orient="horz" pos="2109">
          <p15:clr>
            <a:srgbClr val="FBAE40"/>
          </p15:clr>
        </p15:guide>
        <p15:guide id="40" orient="horz" pos="2200">
          <p15:clr>
            <a:srgbClr val="FBAE40"/>
          </p15:clr>
        </p15:guide>
        <p15:guide id="41" orient="horz" pos="2744">
          <p15:clr>
            <a:srgbClr val="FBAE40"/>
          </p15:clr>
        </p15:guide>
        <p15:guide id="42" orient="horz" pos="2835">
          <p15:clr>
            <a:srgbClr val="FBAE40"/>
          </p15:clr>
        </p15:guide>
        <p15:guide id="43" orient="horz" pos="295">
          <p15:clr>
            <a:srgbClr val="FBAE40"/>
          </p15:clr>
        </p15:guide>
        <p15:guide id="44" orient="horz" pos="204">
          <p15:clr>
            <a:srgbClr val="FBAE40"/>
          </p15:clr>
        </p15:guide>
        <p15:guide id="45" orient="horz" pos="3379">
          <p15:clr>
            <a:srgbClr val="FBAE40"/>
          </p15:clr>
        </p15:guide>
        <p15:guide id="51" pos="5602">
          <p15:clr>
            <a:srgbClr val="FBAE40"/>
          </p15:clr>
        </p15:guide>
        <p15:guide id="53" pos="2971">
          <p15:clr>
            <a:srgbClr val="FBAE40"/>
          </p15:clr>
        </p15:guide>
        <p15:guide id="54" pos="2880">
          <p15:clr>
            <a:srgbClr val="FBAE40"/>
          </p15:clr>
        </p15:guide>
        <p15:guide id="56" pos="2630">
          <p15:clr>
            <a:srgbClr val="FBAE40"/>
          </p15:clr>
        </p15:guide>
        <p15:guide id="70" pos="2290">
          <p15:clr>
            <a:srgbClr val="FBAE40"/>
          </p15:clr>
        </p15:guide>
        <p15:guide id="71" pos="2200">
          <p15:clr>
            <a:srgbClr val="FBAE40"/>
          </p15:clr>
        </p15:guide>
        <p15:guide id="72" pos="2540">
          <p15:clr>
            <a:srgbClr val="FBAE40"/>
          </p15:clr>
        </p15:guide>
        <p15:guide id="73" pos="1950" userDrawn="1">
          <p15:clr>
            <a:srgbClr val="FBAE40"/>
          </p15:clr>
        </p15:guide>
        <p15:guide id="74" pos="1859" userDrawn="1">
          <p15:clr>
            <a:srgbClr val="FBAE40"/>
          </p15:clr>
        </p15:guide>
        <p15:guide id="75" pos="1610" userDrawn="1">
          <p15:clr>
            <a:srgbClr val="FBAE40"/>
          </p15:clr>
        </p15:guide>
        <p15:guide id="76" pos="1519" userDrawn="1">
          <p15:clr>
            <a:srgbClr val="FBAE40"/>
          </p15:clr>
        </p15:guide>
        <p15:guide id="77" pos="1270" userDrawn="1">
          <p15:clr>
            <a:srgbClr val="FBAE40"/>
          </p15:clr>
        </p15:guide>
        <p15:guide id="78" pos="1179" userDrawn="1">
          <p15:clr>
            <a:srgbClr val="FBAE40"/>
          </p15:clr>
        </p15:guide>
        <p15:guide id="79" pos="929" userDrawn="1">
          <p15:clr>
            <a:srgbClr val="FBAE40"/>
          </p15:clr>
        </p15:guide>
        <p15:guide id="80" pos="839" userDrawn="1">
          <p15:clr>
            <a:srgbClr val="FBAE40"/>
          </p15:clr>
        </p15:guide>
        <p15:guide id="81" pos="589" userDrawn="1">
          <p15:clr>
            <a:srgbClr val="FBAE40"/>
          </p15:clr>
        </p15:guide>
        <p15:guide id="82" pos="499" userDrawn="1">
          <p15:clr>
            <a:srgbClr val="FBAE40"/>
          </p15:clr>
        </p15:guide>
        <p15:guide id="83" pos="24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D0645E05-5DCB-864B-BCC7-157A0ADF6657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FEE5C1DE-D7CE-4A4E-B39F-D57A67B6D95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19588" y="971551"/>
            <a:ext cx="5184775" cy="3889374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72EEF723-CE4F-184A-BDF0-B9E7E8BB5F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40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554B06F8-DCE3-EE41-B7D1-5000EAA41EBB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3411CD7-3CCB-B943-8ABF-3EAF9FC716D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3600" y="971551"/>
            <a:ext cx="5184775" cy="3889374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EE62F297-ADE3-A34E-BF1C-833DF0D6E7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1976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4354" userDrawn="1">
          <p15:clr>
            <a:srgbClr val="FBAE40"/>
          </p15:clr>
        </p15:guide>
        <p15:guide id="4" pos="5987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On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938DC629-6C5D-8143-A398-153DC3C9D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5" y="971550"/>
            <a:ext cx="3455988" cy="3889376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420926"/>
            <a:ext cx="3455988" cy="1440000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87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3810">
          <p15:clr>
            <a:srgbClr val="FBAE40"/>
          </p15:clr>
        </p15:guide>
        <p15:guide id="3" pos="2721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18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eft">
            <a:extLst>
              <a:ext uri="{FF2B5EF4-FFF2-40B4-BE49-F238E27FC236}">
                <a16:creationId xmlns:a16="http://schemas.microsoft.com/office/drawing/2014/main" id="{E7866C69-AABA-B74B-B55B-56A2A6BF661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3" name="Bottom">
            <a:extLst>
              <a:ext uri="{FF2B5EF4-FFF2-40B4-BE49-F238E27FC236}">
                <a16:creationId xmlns:a16="http://schemas.microsoft.com/office/drawing/2014/main" id="{7D0A7AA5-6A01-8B40-BC8B-56C12F44BCD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4" name="Right">
            <a:extLst>
              <a:ext uri="{FF2B5EF4-FFF2-40B4-BE49-F238E27FC236}">
                <a16:creationId xmlns:a16="http://schemas.microsoft.com/office/drawing/2014/main" id="{E3EB331C-9D59-1748-9448-39BD6BB1C07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7" name="Top">
            <a:extLst>
              <a:ext uri="{FF2B5EF4-FFF2-40B4-BE49-F238E27FC236}">
                <a16:creationId xmlns:a16="http://schemas.microsoft.com/office/drawing/2014/main" id="{74BFBBDE-8C11-D64A-935C-225AB1DB55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2B2FE00A-3540-984F-B38D-BE13413924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318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479BD3C9-1BF6-6C4C-8002-4E291E0D0E82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Rubrik</a:t>
            </a:r>
            <a:br>
              <a:rPr lang="sv-SE" sz="700" noProof="0"/>
            </a:br>
            <a:r>
              <a:rPr lang="sv-SE" sz="700" noProof="0"/>
              <a:t>Nivå 2: Förrubrik</a:t>
            </a:r>
            <a:br>
              <a:rPr lang="sv-SE" sz="700" noProof="0"/>
            </a:br>
            <a:r>
              <a:rPr lang="sv-SE" sz="700" noProof="0"/>
              <a:t>Nivå 3–4: Efterrubrik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Heading in different sizes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Preheading</a:t>
            </a:r>
            <a:br>
              <a:rPr lang="en-GB" sz="700" noProof="0"/>
            </a:br>
            <a:r>
              <a:rPr lang="en-GB" sz="700" noProof="0"/>
              <a:t>Level 3–4: Subheading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7C16DD1-29D6-A047-B946-70D4B416AA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err="1"/>
              <a:t>Section</a:t>
            </a:r>
            <a:endParaRPr lang="sv-SE"/>
          </a:p>
          <a:p>
            <a:pPr lvl="1"/>
            <a:r>
              <a:rPr lang="sv-SE" err="1"/>
              <a:t>Preheading</a:t>
            </a:r>
            <a:endParaRPr lang="sv-SE"/>
          </a:p>
          <a:p>
            <a:pPr lvl="2"/>
            <a:r>
              <a:rPr lang="sv-SE" err="1"/>
              <a:t>Subheading</a:t>
            </a:r>
            <a:r>
              <a:rPr lang="sv-SE"/>
              <a:t> A</a:t>
            </a:r>
          </a:p>
          <a:p>
            <a:pPr lvl="3"/>
            <a:r>
              <a:rPr lang="sv-SE" err="1"/>
              <a:t>Subheading</a:t>
            </a:r>
            <a:r>
              <a:rPr lang="sv-SE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1236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0122808-01BC-AE40-9AED-5DED9DF5533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6CF9EA1E-DA1B-094C-B6CB-00E04901E9C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1" name="Right">
            <a:extLst>
              <a:ext uri="{FF2B5EF4-FFF2-40B4-BE49-F238E27FC236}">
                <a16:creationId xmlns:a16="http://schemas.microsoft.com/office/drawing/2014/main" id="{9EE2ABFF-2A35-0B4A-BDF3-07EEEEB25AF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2" name="Top">
            <a:extLst>
              <a:ext uri="{FF2B5EF4-FFF2-40B4-BE49-F238E27FC236}">
                <a16:creationId xmlns:a16="http://schemas.microsoft.com/office/drawing/2014/main" id="{83816B44-05D0-684E-9D7D-46A12D2EE2D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885EE36A-FE6E-194F-AB5F-C915046B387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4F06706-4C3B-FA47-BAE0-7A83A12CFF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3D0BED5-D18F-BA45-9503-D9090EB6E4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7A8206A-18E9-0744-89FE-83B49C8820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6" name="Instruktioner">
            <a:extLst>
              <a:ext uri="{FF2B5EF4-FFF2-40B4-BE49-F238E27FC236}">
                <a16:creationId xmlns:a16="http://schemas.microsoft.com/office/drawing/2014/main" id="{D5D115C4-9926-9A4D-BD95-DD5F9CAFBDD8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Sektionssida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Rubrik</a:t>
            </a:r>
            <a:br>
              <a:rPr lang="sv-SE" sz="700" noProof="0"/>
            </a:br>
            <a:r>
              <a:rPr lang="sv-SE" sz="700" noProof="0"/>
              <a:t>Nivå 2: Förrubrik</a:t>
            </a:r>
            <a:br>
              <a:rPr lang="sv-SE" sz="700" noProof="0"/>
            </a:br>
            <a:r>
              <a:rPr lang="sv-SE" sz="700" noProof="0"/>
              <a:t>Nivå 3–4: Efterrubrik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Section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Heading in different sizes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Preheading</a:t>
            </a:r>
            <a:br>
              <a:rPr lang="en-GB" sz="700" noProof="0"/>
            </a:br>
            <a:r>
              <a:rPr lang="en-GB" sz="700" noProof="0"/>
              <a:t>Level 3–4: Subheading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D4D47644-6AA3-914E-8510-2BCDF8B06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err="1"/>
              <a:t>Section</a:t>
            </a:r>
            <a:endParaRPr lang="sv-SE"/>
          </a:p>
          <a:p>
            <a:pPr lvl="1"/>
            <a:r>
              <a:rPr lang="sv-SE" err="1"/>
              <a:t>Preheading</a:t>
            </a:r>
            <a:endParaRPr lang="sv-SE"/>
          </a:p>
          <a:p>
            <a:pPr lvl="2"/>
            <a:r>
              <a:rPr lang="sv-SE" err="1"/>
              <a:t>Subheading</a:t>
            </a:r>
            <a:r>
              <a:rPr lang="sv-SE"/>
              <a:t> A</a:t>
            </a:r>
          </a:p>
          <a:p>
            <a:pPr lvl="3"/>
            <a:r>
              <a:rPr lang="sv-SE" err="1"/>
              <a:t>Subheading</a:t>
            </a:r>
            <a:r>
              <a:rPr lang="sv-SE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600448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Instruktioner">
            <a:extLst>
              <a:ext uri="{FF2B5EF4-FFF2-40B4-BE49-F238E27FC236}">
                <a16:creationId xmlns:a16="http://schemas.microsoft.com/office/drawing/2014/main" id="{317102DB-69A0-E540-9231-C74FC69F8A50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Citat (40pt)</a:t>
            </a:r>
            <a:br>
              <a:rPr lang="sv-SE" sz="700" noProof="0"/>
            </a:br>
            <a:r>
              <a:rPr lang="sv-SE" sz="700" noProof="0"/>
              <a:t>Nivå 2: Förrubrik</a:t>
            </a:r>
            <a:br>
              <a:rPr lang="sv-SE" sz="700" noProof="0"/>
            </a:br>
            <a:r>
              <a:rPr lang="sv-SE" sz="700" noProof="0"/>
              <a:t>Nivå 3–4: Namn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Quote (40pt)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Preheading</a:t>
            </a:r>
            <a:br>
              <a:rPr lang="en-GB" sz="700" noProof="0"/>
            </a:br>
            <a:r>
              <a:rPr lang="en-GB" sz="700" noProof="0"/>
              <a:t>Level 3–4: Name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EB233A8-5D7C-2B49-B8C3-4A90641D85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 algn="ctr">
              <a:spcBef>
                <a:spcPts val="1600"/>
              </a:spcBef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err="1"/>
              <a:t>Quote</a:t>
            </a:r>
            <a:endParaRPr lang="sv-SE"/>
          </a:p>
          <a:p>
            <a:pPr lvl="1"/>
            <a:r>
              <a:rPr lang="sv-SE" err="1"/>
              <a:t>Preheading</a:t>
            </a:r>
            <a:endParaRPr lang="sv-SE"/>
          </a:p>
          <a:p>
            <a:pPr lvl="2"/>
            <a:r>
              <a:rPr lang="sv-SE" err="1"/>
              <a:t>Subheading</a:t>
            </a:r>
            <a:r>
              <a:rPr lang="sv-SE"/>
              <a:t> A</a:t>
            </a:r>
          </a:p>
          <a:p>
            <a:pPr lvl="3"/>
            <a:r>
              <a:rPr lang="sv-SE" err="1"/>
              <a:t>Subheading</a:t>
            </a:r>
            <a:r>
              <a:rPr lang="sv-SE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953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87976A00-EF04-054C-8A5A-A7AD8D12FA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E6C825F6-B2E7-4A4A-9066-2626C5FF9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err="1"/>
              <a:t>Title</a:t>
            </a:r>
            <a:endParaRPr lang="sv-SE"/>
          </a:p>
          <a:p>
            <a:pPr lvl="1"/>
            <a:r>
              <a:rPr lang="sv-SE"/>
              <a:t>PRETITLE</a:t>
            </a:r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8401C3A4-35DD-DE44-B6E6-8E666F37D69C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BB191A8F-BF25-A54E-A1C9-E3E04EBDE4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953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eft">
            <a:extLst>
              <a:ext uri="{FF2B5EF4-FFF2-40B4-BE49-F238E27FC236}">
                <a16:creationId xmlns:a16="http://schemas.microsoft.com/office/drawing/2014/main" id="{BD41C7D3-04D2-6644-8638-C46778E694A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9" name="Bottom">
            <a:extLst>
              <a:ext uri="{FF2B5EF4-FFF2-40B4-BE49-F238E27FC236}">
                <a16:creationId xmlns:a16="http://schemas.microsoft.com/office/drawing/2014/main" id="{C0F7AA80-98B5-9B4B-B1B8-B958AD4BC62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0" name="Right">
            <a:extLst>
              <a:ext uri="{FF2B5EF4-FFF2-40B4-BE49-F238E27FC236}">
                <a16:creationId xmlns:a16="http://schemas.microsoft.com/office/drawing/2014/main" id="{1952F3E8-A036-854D-80BE-941E1ECD2F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1" name="Top">
            <a:extLst>
              <a:ext uri="{FF2B5EF4-FFF2-40B4-BE49-F238E27FC236}">
                <a16:creationId xmlns:a16="http://schemas.microsoft.com/office/drawing/2014/main" id="{0A1C7CEA-9120-9042-A5D0-4C96CF21F7C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765099BD-1A6D-E14A-B0C9-F111E8DA3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Instruktioner">
            <a:extLst>
              <a:ext uri="{FF2B5EF4-FFF2-40B4-BE49-F238E27FC236}">
                <a16:creationId xmlns:a16="http://schemas.microsoft.com/office/drawing/2014/main" id="{B45525D6-18E7-1640-B40A-F421BC8DA2E1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Citat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Citat (40pt)</a:t>
            </a:r>
            <a:br>
              <a:rPr lang="sv-SE" sz="700" noProof="0"/>
            </a:br>
            <a:r>
              <a:rPr lang="sv-SE" sz="700" noProof="0"/>
              <a:t>Nivå 2: Förrubrik</a:t>
            </a:r>
            <a:br>
              <a:rPr lang="sv-SE" sz="700" noProof="0"/>
            </a:br>
            <a:r>
              <a:rPr lang="sv-SE" sz="700" noProof="0"/>
              <a:t>Nivå 3–4: Namn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Quote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Quote (40pt)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Preheading</a:t>
            </a:r>
            <a:br>
              <a:rPr lang="en-GB" sz="700" noProof="0"/>
            </a:br>
            <a:r>
              <a:rPr lang="en-GB" sz="700" noProof="0"/>
              <a:t>Level 3–4: Name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8DBB34A-F296-4242-8428-85418651C7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err="1"/>
              <a:t>Quote</a:t>
            </a:r>
            <a:endParaRPr lang="sv-SE"/>
          </a:p>
          <a:p>
            <a:pPr lvl="1"/>
            <a:r>
              <a:rPr lang="sv-SE" err="1"/>
              <a:t>Preheading</a:t>
            </a:r>
            <a:endParaRPr lang="sv-SE"/>
          </a:p>
          <a:p>
            <a:pPr lvl="2"/>
            <a:r>
              <a:rPr lang="sv-SE" err="1"/>
              <a:t>Subheading</a:t>
            </a:r>
            <a:r>
              <a:rPr lang="sv-SE"/>
              <a:t> A</a:t>
            </a:r>
          </a:p>
          <a:p>
            <a:pPr lvl="3"/>
            <a:r>
              <a:rPr lang="sv-SE" err="1"/>
              <a:t>Subheading</a:t>
            </a:r>
            <a:r>
              <a:rPr lang="sv-SE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95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r>
              <a:rPr lang="sv-SE" sz="700" noProof="0"/>
              <a:t>Nivå 3: Titel, Mindre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Level 1: Name</a:t>
            </a:r>
            <a:br>
              <a:rPr lang="sv-SE" sz="700" noProof="0"/>
            </a:br>
            <a:r>
              <a:rPr lang="sv-SE" sz="700" noProof="0"/>
              <a:t>Level 2: Title/info</a:t>
            </a:r>
            <a:br>
              <a:rPr lang="sv-SE" sz="700" noProof="0"/>
            </a:br>
            <a:r>
              <a:rPr lang="sv-SE" sz="700" noProof="0"/>
              <a:t>Level 3: Title, Smaller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863601" y="971550"/>
            <a:ext cx="8640761" cy="3889375"/>
          </a:xfrm>
        </p:spPr>
        <p:txBody>
          <a:bodyPr anchor="ctr"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69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>
          <p15:clr>
            <a:srgbClr val="FBAE40"/>
          </p15:clr>
        </p15:guide>
        <p15:guide id="10" pos="5035">
          <p15:clr>
            <a:srgbClr val="FBAE40"/>
          </p15:clr>
        </p15:guide>
        <p15:guide id="11" pos="1224">
          <p15:clr>
            <a:srgbClr val="FBAE40"/>
          </p15:clr>
        </p15:guide>
        <p15:guide id="12" pos="530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962CFD99-F6E5-F648-96A5-2CF505065D4B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r>
              <a:rPr lang="sv-SE" sz="700" noProof="0"/>
              <a:t>Nivå 3: Titel, Mindre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Level 1: Name</a:t>
            </a:r>
            <a:br>
              <a:rPr lang="sv-SE" sz="700" noProof="0"/>
            </a:br>
            <a:r>
              <a:rPr lang="sv-SE" sz="700" noProof="0"/>
              <a:t>Level 2: Title/info</a:t>
            </a:r>
            <a:br>
              <a:rPr lang="sv-SE" sz="700" noProof="0"/>
            </a:br>
            <a:r>
              <a:rPr lang="sv-SE" sz="700" noProof="0"/>
              <a:t>Level 3: Title, Smaller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8DC4ECA7-2400-644D-ACA8-29D49C66D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1977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F1915F89-F2EC-254B-AB4F-4FA0CDFD8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9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2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2449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pos="3129" userDrawn="1">
          <p15:clr>
            <a:srgbClr val="FBAE40"/>
          </p15:clr>
        </p15:guide>
        <p15:guide id="8" pos="3402" userDrawn="1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E3CBF08-1AAF-4C4F-86C1-AC60025453CC}"/>
              </a:ext>
            </a:extLst>
          </p:cNvPr>
          <p:cNvSpPr txBox="1">
            <a:spLocks/>
          </p:cNvSpPr>
          <p:nvPr userDrawn="1"/>
        </p:nvSpPr>
        <p:spPr>
          <a:xfrm>
            <a:off x="-2160000" y="0"/>
            <a:ext cx="1800000" cy="30723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r>
              <a:rPr lang="sv-SE" sz="700" noProof="0"/>
              <a:t>Nivå 3: Titel, Mindre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Level 1: Name</a:t>
            </a:r>
            <a:br>
              <a:rPr lang="sv-SE" sz="700" noProof="0"/>
            </a:br>
            <a:r>
              <a:rPr lang="sv-SE" sz="700" noProof="0"/>
              <a:t>Level 2: Title/info</a:t>
            </a:r>
            <a:br>
              <a:rPr lang="sv-SE" sz="700" noProof="0"/>
            </a:br>
            <a:r>
              <a:rPr lang="sv-SE" sz="700" noProof="0"/>
              <a:t>Level 3: Title, Smaller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4F0107F-F9EA-B04A-B133-B5DC7A6E7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6C535D74-FF2A-0343-9A5A-4B304F522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343D9D3-1687-1D41-9092-8D9E6C4E3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</p:spTree>
    <p:extLst>
      <p:ext uri="{BB962C8B-B14F-4D97-AF65-F5344CB8AC3E}">
        <p14:creationId xmlns:p14="http://schemas.microsoft.com/office/powerpoint/2010/main" val="64008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80AE4D59-66F2-0647-B6B1-1CFE48AA7749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kontakter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contacts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Level 1: Name</a:t>
            </a:r>
            <a:br>
              <a:rPr lang="sv-SE" sz="700" noProof="0"/>
            </a:br>
            <a:r>
              <a:rPr lang="sv-SE" sz="700" noProof="0"/>
              <a:t>Level 2: Title/info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859B101E-2552-CA42-AC75-F3A1A3EC1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FE74936E-7026-5B45-A6A8-D38C74FC2D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11975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D747C4FE-AEA7-E541-9F5C-B98E3309E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C1D2B701-EA36-A343-8836-2F9D749773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88581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A4FFBF47-694C-624B-B296-B0FA84FD2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3779437"/>
            <a:ext cx="2592388" cy="1081488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/>
              <a:t>Name</a:t>
            </a:r>
          </a:p>
          <a:p>
            <a:pPr lvl="1"/>
            <a:r>
              <a:rPr lang="sv-SE"/>
              <a:t>Title/info</a:t>
            </a:r>
          </a:p>
          <a:p>
            <a:pPr lvl="2"/>
            <a:r>
              <a:rPr lang="sv-SE"/>
              <a:t>Title/info</a:t>
            </a:r>
          </a:p>
          <a:p>
            <a:pPr lvl="3"/>
            <a:r>
              <a:rPr lang="sv-SE"/>
              <a:t>Title/info</a:t>
            </a:r>
          </a:p>
          <a:p>
            <a:pPr lvl="4"/>
            <a:r>
              <a:rPr lang="sv-SE"/>
              <a:t>Title/info</a:t>
            </a:r>
          </a:p>
          <a:p>
            <a:pPr lvl="5"/>
            <a:r>
              <a:rPr lang="sv-SE"/>
              <a:t>Title/info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A64A7FBD-B298-4E4A-954A-B4F1604177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3600" y="971550"/>
            <a:ext cx="2592388" cy="2592000"/>
          </a:xfrm>
          <a:solidFill>
            <a:schemeClr val="tx1">
              <a:lumMod val="75000"/>
              <a:lumOff val="25000"/>
            </a:schemeClr>
          </a:solidFill>
        </p:spPr>
        <p:txBody>
          <a:bodyPr lIns="144000" rIns="144000"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051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3129" userDrawn="1">
          <p15:clr>
            <a:srgbClr val="FBAE40"/>
          </p15:clr>
        </p15:guide>
        <p15:guide id="5" pos="3402" userDrawn="1">
          <p15:clr>
            <a:srgbClr val="FBAE40"/>
          </p15:clr>
        </p15:guide>
        <p15:guide id="6" pos="2177" userDrawn="1">
          <p15:clr>
            <a:srgbClr val="FBAE40"/>
          </p15:clr>
        </p15:guide>
        <p15:guide id="7" pos="2449" userDrawn="1">
          <p15:clr>
            <a:srgbClr val="FBAE40"/>
          </p15:clr>
        </p15:guide>
        <p15:guide id="8" pos="4082" userDrawn="1">
          <p15:clr>
            <a:srgbClr val="FBAE40"/>
          </p15:clr>
        </p15:guide>
        <p15:guide id="9" pos="4354" userDrawn="1">
          <p15:clr>
            <a:srgbClr val="FBAE40"/>
          </p15:clr>
        </p15:guide>
        <p15:guide id="10" pos="1496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035" userDrawn="1">
          <p15:clr>
            <a:srgbClr val="FBAE40"/>
          </p15:clr>
        </p15:guide>
        <p15:guide id="13" pos="530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0" name="Instruktioner">
            <a:extLst>
              <a:ext uri="{FF2B5EF4-FFF2-40B4-BE49-F238E27FC236}">
                <a16:creationId xmlns:a16="http://schemas.microsoft.com/office/drawing/2014/main" id="{580284AF-2AC9-2542-977E-DD36F4DC25A0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err="1"/>
              <a:t>Level</a:t>
            </a:r>
            <a:r>
              <a:rPr lang="sv-SE" sz="700" noProof="0"/>
              <a:t> 1: </a:t>
            </a:r>
            <a:r>
              <a:rPr lang="sv-SE" sz="700" noProof="0" err="1"/>
              <a:t>Name</a:t>
            </a:r>
            <a:br>
              <a:rPr lang="sv-SE" sz="700" noProof="0"/>
            </a:br>
            <a:r>
              <a:rPr lang="sv-SE" sz="700" noProof="0" err="1"/>
              <a:t>Level</a:t>
            </a:r>
            <a:r>
              <a:rPr lang="sv-SE" sz="700" noProof="0"/>
              <a:t> 2: 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8A5DA37-94ED-1C43-9338-257C0EE24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err="1"/>
              <a:t>Name</a:t>
            </a:r>
            <a:endParaRPr lang="sv-SE"/>
          </a:p>
          <a:p>
            <a:pPr lvl="1"/>
            <a:r>
              <a:rPr lang="sv-SE" err="1"/>
              <a:t>Title</a:t>
            </a:r>
            <a:r>
              <a:rPr lang="sv-SE"/>
              <a:t>/info</a:t>
            </a:r>
          </a:p>
          <a:p>
            <a:pPr lvl="2"/>
            <a:r>
              <a:rPr lang="sv-SE" err="1"/>
              <a:t>Title</a:t>
            </a:r>
            <a:r>
              <a:rPr lang="sv-SE"/>
              <a:t>/info</a:t>
            </a:r>
          </a:p>
          <a:p>
            <a:pPr lvl="3"/>
            <a:r>
              <a:rPr lang="sv-SE" err="1"/>
              <a:t>Title</a:t>
            </a:r>
            <a:r>
              <a:rPr lang="sv-SE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621276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pos="272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IMG_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DAAEAEE6-3ECC-4C4C-9B1A-6F7E7C2D1DE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57C6E12F-F34D-444F-B4D6-9BCB85056E5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D76EC43A-C8CC-E346-8E92-0398947007A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0A94EA3F-2F6C-614D-A9D0-8B130056766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B0878B0E-129E-C045-9395-5C0073E8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A8479A8-69BE-8140-9626-06F49A17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3DF9AD8-911B-AD4F-91BB-D61FAD0B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4" name="RISE Logo">
            <a:extLst>
              <a:ext uri="{FF2B5EF4-FFF2-40B4-BE49-F238E27FC236}">
                <a16:creationId xmlns:a16="http://schemas.microsoft.com/office/drawing/2014/main" id="{0D5439F5-EB4E-4341-8FF6-013DB21808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8" name="Instruktioner">
            <a:extLst>
              <a:ext uri="{FF2B5EF4-FFF2-40B4-BE49-F238E27FC236}">
                <a16:creationId xmlns:a16="http://schemas.microsoft.com/office/drawing/2014/main" id="{6310F4DC-A3CB-DA4B-9BBB-91172C143207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26845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kontakt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textnivå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Namn</a:t>
            </a:r>
            <a:br>
              <a:rPr lang="sv-SE" sz="700" noProof="0"/>
            </a:br>
            <a:r>
              <a:rPr lang="sv-SE" sz="700" noProof="0"/>
              <a:t>Nivå 2: Titel/info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contact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To change the text level, put the marker inside the paragraph and use the </a:t>
            </a:r>
            <a:r>
              <a:rPr lang="sv-SE" sz="700" u="sng" noProof="0"/>
              <a:t>buttons for indents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 err="1"/>
              <a:t>Level</a:t>
            </a:r>
            <a:r>
              <a:rPr lang="sv-SE" sz="700" noProof="0"/>
              <a:t> 1: </a:t>
            </a:r>
            <a:r>
              <a:rPr lang="sv-SE" sz="700" noProof="0" err="1"/>
              <a:t>Name</a:t>
            </a:r>
            <a:br>
              <a:rPr lang="sv-SE" sz="700" noProof="0"/>
            </a:br>
            <a:r>
              <a:rPr lang="sv-SE" sz="700" noProof="0" err="1"/>
              <a:t>Level</a:t>
            </a:r>
            <a:r>
              <a:rPr lang="sv-SE" sz="700" noProof="0"/>
              <a:t> 2: Title/info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EB11CA32-7EE2-B446-AB65-AE0AB4CB4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3600" y="971551"/>
            <a:ext cx="3455988" cy="388937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A6FD0C52-E068-6E4D-A39C-CDD0EA9456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971551"/>
            <a:ext cx="43195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1100" cap="none" spc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lnSpc>
                <a:spcPct val="120000"/>
              </a:lnSpc>
              <a:spcBef>
                <a:spcPts val="600"/>
              </a:spcBef>
              <a:buNone/>
              <a:defRPr lang="sv-SE" sz="1100" kern="1200" cap="none" spc="0" baseline="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err="1"/>
              <a:t>Name</a:t>
            </a:r>
            <a:endParaRPr lang="sv-SE"/>
          </a:p>
          <a:p>
            <a:pPr lvl="1"/>
            <a:r>
              <a:rPr lang="sv-SE" err="1"/>
              <a:t>Title</a:t>
            </a:r>
            <a:r>
              <a:rPr lang="sv-SE"/>
              <a:t>/info</a:t>
            </a:r>
          </a:p>
          <a:p>
            <a:pPr lvl="2"/>
            <a:r>
              <a:rPr lang="sv-SE" err="1"/>
              <a:t>Title</a:t>
            </a:r>
            <a:r>
              <a:rPr lang="sv-SE"/>
              <a:t>/info</a:t>
            </a:r>
          </a:p>
          <a:p>
            <a:pPr lvl="3"/>
            <a:r>
              <a:rPr lang="sv-SE" err="1"/>
              <a:t>Title</a:t>
            </a:r>
            <a:r>
              <a:rPr lang="sv-SE"/>
              <a:t>/info</a:t>
            </a:r>
          </a:p>
        </p:txBody>
      </p:sp>
    </p:spTree>
    <p:extLst>
      <p:ext uri="{BB962C8B-B14F-4D97-AF65-F5344CB8AC3E}">
        <p14:creationId xmlns:p14="http://schemas.microsoft.com/office/powerpoint/2010/main" val="30677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3" pos="5987">
          <p15:clr>
            <a:srgbClr val="FBAE40"/>
          </p15:clr>
        </p15:guide>
        <p15:guide id="4" pos="272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BC6BA33E-67EC-F145-94C2-7A6275DE9B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7" y="0"/>
            <a:ext cx="10366375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4B14F0A4-5F85-9C41-9ABE-0B4AF67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D078B28-4487-DF40-AF6E-83602BBD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2931FF0-2823-6443-8D75-BD3EAEB9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9121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ayout">
            <a:extLst>
              <a:ext uri="{FF2B5EF4-FFF2-40B4-BE49-F238E27FC236}">
                <a16:creationId xmlns:a16="http://schemas.microsoft.com/office/drawing/2014/main" id="{5A351F88-813A-B944-9254-87E03130C6B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Text boxes</a:t>
            </a:r>
          </a:p>
        </p:txBody>
      </p:sp>
      <p:sp>
        <p:nvSpPr>
          <p:cNvPr id="13" name="Instruktioner">
            <a:extLst>
              <a:ext uri="{FF2B5EF4-FFF2-40B4-BE49-F238E27FC236}">
                <a16:creationId xmlns:a16="http://schemas.microsoft.com/office/drawing/2014/main" id="{9FD19107-F967-C149-90D8-1F10B55E09E2}"/>
              </a:ext>
            </a:extLst>
          </p:cNvPr>
          <p:cNvSpPr txBox="1">
            <a:spLocks/>
          </p:cNvSpPr>
          <p:nvPr userDrawn="1"/>
        </p:nvSpPr>
        <p:spPr>
          <a:xfrm>
            <a:off x="-2520000" y="0"/>
            <a:ext cx="2160000" cy="5320184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Textboxar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Kopiera och klistra in på önskad sida.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Höjden på rutan anpassas efter textens längd – om höjden är fel, gör en tillfällig ändring i texten så uppdateras höjden.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Byt textnivå genom att sätta markören i stycket och använd </a:t>
            </a:r>
            <a:r>
              <a:rPr lang="sv-SE" sz="700" u="sng" noProof="0">
                <a:solidFill>
                  <a:schemeClr val="tx1"/>
                </a:solidFill>
              </a:rPr>
              <a:t>knapparna för ökat och minskat indrag</a:t>
            </a:r>
            <a:r>
              <a:rPr lang="sv-SE" sz="700" noProof="0">
                <a:solidFill>
                  <a:schemeClr val="tx1"/>
                </a:solidFill>
              </a:rPr>
              <a:t>.</a:t>
            </a:r>
            <a:br>
              <a:rPr lang="sv-SE" sz="700" noProof="0">
                <a:solidFill>
                  <a:schemeClr val="tx1"/>
                </a:solidFill>
              </a:rPr>
            </a:b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Nivå 1: Löpande text</a:t>
            </a: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Nivå 2: Rubrik</a:t>
            </a: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Nivå 3-5: Punktlistor</a:t>
            </a:r>
            <a:br>
              <a:rPr lang="sv-SE" sz="700" noProof="0">
                <a:solidFill>
                  <a:schemeClr val="tx1"/>
                </a:solidFill>
              </a:rPr>
            </a:br>
            <a:endParaRPr lang="sv-SE" sz="700" noProof="0">
              <a:solidFill>
                <a:schemeClr val="tx1"/>
              </a:solidFill>
            </a:endParaRPr>
          </a:p>
          <a:p>
            <a:pPr lvl="1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Text boxes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Copy and paste into slide of choice.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The height of the textbox is determined by the length of text – if the height is not correct make a temporary edit of the text to update the height.</a:t>
            </a:r>
          </a:p>
          <a:p>
            <a:pPr lvl="2">
              <a:spcBef>
                <a:spcPts val="700"/>
              </a:spcBef>
            </a:pPr>
            <a:r>
              <a:rPr lang="sv-SE" sz="700" noProof="0">
                <a:solidFill>
                  <a:schemeClr val="tx1"/>
                </a:solidFill>
              </a:rPr>
              <a:t>To change the text level, put the marker inside the paragraph and use the </a:t>
            </a:r>
            <a:r>
              <a:rPr lang="sv-SE" sz="700" u="sng" noProof="0">
                <a:solidFill>
                  <a:schemeClr val="tx1"/>
                </a:solidFill>
              </a:rPr>
              <a:t>buttons for indents</a:t>
            </a:r>
            <a:r>
              <a:rPr lang="sv-SE" sz="700" noProof="0">
                <a:solidFill>
                  <a:schemeClr val="tx1"/>
                </a:solidFill>
              </a:rPr>
              <a:t>.</a:t>
            </a:r>
            <a:br>
              <a:rPr lang="sv-SE" sz="700" noProof="0">
                <a:solidFill>
                  <a:schemeClr val="tx1"/>
                </a:solidFill>
              </a:rPr>
            </a:b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Level 1: Normal text</a:t>
            </a: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Level 2: Heading</a:t>
            </a:r>
            <a:br>
              <a:rPr lang="sv-SE" sz="700" noProof="0">
                <a:solidFill>
                  <a:schemeClr val="tx1"/>
                </a:solidFill>
              </a:rPr>
            </a:br>
            <a:r>
              <a:rPr lang="sv-SE" sz="700" noProof="0">
                <a:solidFill>
                  <a:schemeClr val="tx1"/>
                </a:solidFill>
              </a:rPr>
              <a:t>Level 3–5: Bullet lists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B9A17BD-A19C-6B47-84B6-25639A3D0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81" y="971550"/>
            <a:ext cx="2592388" cy="1767032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DB43ED-2CDF-F349-BBF6-4E815DF637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2108"/>
            <a:ext cx="2592388" cy="135185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00" b="0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14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12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10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/>
              <a:t>NNN</a:t>
            </a:r>
          </a:p>
          <a:p>
            <a:pPr lvl="1"/>
            <a:r>
              <a:rPr lang="sv-SE"/>
              <a:t>NNN</a:t>
            </a:r>
          </a:p>
          <a:p>
            <a:pPr lvl="2"/>
            <a:r>
              <a:rPr lang="sv-SE"/>
              <a:t>NNN</a:t>
            </a:r>
          </a:p>
          <a:p>
            <a:pPr lvl="3"/>
            <a:r>
              <a:rPr lang="sv-SE"/>
              <a:t>NNN</a:t>
            </a:r>
          </a:p>
          <a:p>
            <a:pPr lvl="4"/>
            <a:r>
              <a:rPr lang="sv-SE"/>
              <a:t>NNN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52E2E4C-3386-CC40-9429-49C2B2537B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3562" y="971550"/>
            <a:ext cx="2592388" cy="1651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2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1C932B57-C404-BD4A-9A4D-3CD67ABE1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8581" y="3093893"/>
            <a:ext cx="2592388" cy="148272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 sz="7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7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7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023332B4-ADF6-224A-956A-32581597C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13562" y="3093893"/>
            <a:ext cx="2592388" cy="1327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0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7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526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5" pos="4354">
          <p15:clr>
            <a:srgbClr val="FBAE40"/>
          </p15:clr>
        </p15:guide>
        <p15:guide id="6" pos="4082">
          <p15:clr>
            <a:srgbClr val="FBAE40"/>
          </p15:clr>
        </p15:guide>
        <p15:guide id="7" pos="2449">
          <p15:clr>
            <a:srgbClr val="FBAE40"/>
          </p15:clr>
        </p15:guide>
        <p15:guide id="8" pos="21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2" name="Layout">
            <a:extLst>
              <a:ext uri="{FF2B5EF4-FFF2-40B4-BE49-F238E27FC236}">
                <a16:creationId xmlns:a16="http://schemas.microsoft.com/office/drawing/2014/main" id="{8EFD01ED-F517-8546-8E53-5E1B591EC32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1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338" userDrawn="1">
          <p15:clr>
            <a:srgbClr val="FBAE40"/>
          </p15:clr>
        </p15:guide>
        <p15:guide id="4" pos="1474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4" userDrawn="1">
          <p15:clr>
            <a:srgbClr val="FBAE40"/>
          </p15:clr>
        </p15:guide>
        <p15:guide id="7" pos="4127" userDrawn="1">
          <p15:clr>
            <a:srgbClr val="FBAE40"/>
          </p15:clr>
        </p15:guide>
        <p15:guide id="8" pos="4263" userDrawn="1">
          <p15:clr>
            <a:srgbClr val="FBAE40"/>
          </p15:clr>
        </p15:guide>
        <p15:guide id="9" pos="5057" userDrawn="1">
          <p15:clr>
            <a:srgbClr val="FBAE40"/>
          </p15:clr>
        </p15:guide>
        <p15:guide id="10" pos="5193" userDrawn="1">
          <p15:clr>
            <a:srgbClr val="FBAE40"/>
          </p15:clr>
        </p15:guide>
        <p15:guide id="11" pos="2404" userDrawn="1">
          <p15:clr>
            <a:srgbClr val="FBAE40"/>
          </p15:clr>
        </p15:guide>
        <p15:guide id="12" pos="2268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3D2C0D40-BF62-E94A-866D-7441BCC5C30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9E500482-9AFA-F94F-9B6C-D16D9344309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2" name="Right">
            <a:extLst>
              <a:ext uri="{FF2B5EF4-FFF2-40B4-BE49-F238E27FC236}">
                <a16:creationId xmlns:a16="http://schemas.microsoft.com/office/drawing/2014/main" id="{97619332-F960-D64A-8ADD-766B06CAED9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3" name="Top">
            <a:extLst>
              <a:ext uri="{FF2B5EF4-FFF2-40B4-BE49-F238E27FC236}">
                <a16:creationId xmlns:a16="http://schemas.microsoft.com/office/drawing/2014/main" id="{494BF517-C280-744E-A8B1-394FCB83A7CD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3FF99B2C-9513-FF4B-B20E-63A41C17B0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06FEF1E8-DEF3-3344-BACB-2B4CAF32F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err="1"/>
              <a:t>Title</a:t>
            </a:r>
            <a:endParaRPr lang="sv-SE"/>
          </a:p>
          <a:p>
            <a:pPr lvl="1"/>
            <a:r>
              <a:rPr lang="sv-SE"/>
              <a:t>PRETITLE</a:t>
            </a:r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98B2CE9-C3DA-F64B-8BA8-D0D379506FEE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</p:spTree>
    <p:extLst>
      <p:ext uri="{BB962C8B-B14F-4D97-AF65-F5344CB8AC3E}">
        <p14:creationId xmlns:p14="http://schemas.microsoft.com/office/powerpoint/2010/main" val="266659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6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F25A169-BD4D-1942-84D6-56B3A6E69413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6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6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224" userDrawn="1">
          <p15:clr>
            <a:srgbClr val="FBAE40"/>
          </p15:clr>
        </p15:guide>
        <p15:guide id="4" pos="1496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  <p15:guide id="7" pos="4082" userDrawn="1">
          <p15:clr>
            <a:srgbClr val="FBAE40"/>
          </p15:clr>
        </p15:guide>
        <p15:guide id="8" pos="4354" userDrawn="1">
          <p15:clr>
            <a:srgbClr val="FBAE40"/>
          </p15:clr>
        </p15:guide>
        <p15:guide id="9" pos="5035" userDrawn="1">
          <p15:clr>
            <a:srgbClr val="FBAE40"/>
          </p15:clr>
        </p15:guide>
        <p15:guide id="10" pos="5307" userDrawn="1">
          <p15:clr>
            <a:srgbClr val="FBAE40"/>
          </p15:clr>
        </p15:guide>
        <p15:guide id="11" pos="2449" userDrawn="1">
          <p15:clr>
            <a:srgbClr val="FBAE40"/>
          </p15:clr>
        </p15:guide>
        <p15:guide id="12" pos="2177" userDrawn="1">
          <p15:clr>
            <a:srgbClr val="FBAE40"/>
          </p15:clr>
        </p15:guide>
        <p15:guide id="13" orient="horz" pos="1134" userDrawn="1">
          <p15:clr>
            <a:srgbClr val="FBAE40"/>
          </p15:clr>
        </p15:guide>
        <p15:guide id="14" orient="horz" pos="142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25B424-07F2-A840-B2F7-A36C3D31C4B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</a:t>
            </a:r>
          </a:p>
        </p:txBody>
      </p:sp>
    </p:spTree>
    <p:extLst>
      <p:ext uri="{BB962C8B-B14F-4D97-AF65-F5344CB8AC3E}">
        <p14:creationId xmlns:p14="http://schemas.microsoft.com/office/powerpoint/2010/main" val="4138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542">
          <p15:clr>
            <a:srgbClr val="FBAE40"/>
          </p15:clr>
        </p15:guide>
        <p15:guide id="4" pos="1655">
          <p15:clr>
            <a:srgbClr val="FBAE40"/>
          </p15:clr>
        </p15:guide>
        <p15:guide id="5" pos="2653">
          <p15:clr>
            <a:srgbClr val="FBAE40"/>
          </p15:clr>
        </p15:guide>
        <p15:guide id="6" pos="2767">
          <p15:clr>
            <a:srgbClr val="FBAE40"/>
          </p15:clr>
        </p15:guide>
        <p15:guide id="7" pos="3764">
          <p15:clr>
            <a:srgbClr val="FBAE40"/>
          </p15:clr>
        </p15:guide>
        <p15:guide id="8" pos="3878">
          <p15:clr>
            <a:srgbClr val="FBAE40"/>
          </p15:clr>
        </p15:guide>
        <p15:guide id="9" pos="4876">
          <p15:clr>
            <a:srgbClr val="FBAE40"/>
          </p15:clr>
        </p15:guide>
        <p15:guide id="10" pos="4989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8640762" cy="360001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F8638ECB-658B-8D43-8501-1ABF7AB582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9849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1451" userDrawn="1">
          <p15:clr>
            <a:srgbClr val="FBAE40"/>
          </p15:clr>
        </p15:guide>
        <p15:guide id="4" pos="1678" userDrawn="1">
          <p15:clr>
            <a:srgbClr val="FBAE40"/>
          </p15:clr>
        </p15:guide>
        <p15:guide id="5" pos="2585" userDrawn="1">
          <p15:clr>
            <a:srgbClr val="FBAE40"/>
          </p15:clr>
        </p15:guide>
        <p15:guide id="6" pos="2812" userDrawn="1">
          <p15:clr>
            <a:srgbClr val="FBAE40"/>
          </p15:clr>
        </p15:guide>
        <p15:guide id="7" pos="3719" userDrawn="1">
          <p15:clr>
            <a:srgbClr val="FBAE40"/>
          </p15:clr>
        </p15:guide>
        <p15:guide id="8" pos="3946" userDrawn="1">
          <p15:clr>
            <a:srgbClr val="FBAE40"/>
          </p15:clr>
        </p15:guide>
        <p15:guide id="9" pos="4853" userDrawn="1">
          <p15:clr>
            <a:srgbClr val="FBAE40"/>
          </p15:clr>
        </p15:guide>
        <p15:guide id="10" pos="5080" userDrawn="1">
          <p15:clr>
            <a:srgbClr val="FBAE40"/>
          </p15:clr>
        </p15:guide>
        <p15:guide id="11" orient="horz" pos="1134" userDrawn="1">
          <p15:clr>
            <a:srgbClr val="FBAE40"/>
          </p15:clr>
        </p15:guide>
        <p15:guide id="12" orient="horz" pos="142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FF4ED28-16CE-BF4D-B40B-35D70C5CD03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</a:t>
            </a:r>
          </a:p>
        </p:txBody>
      </p:sp>
    </p:spTree>
    <p:extLst>
      <p:ext uri="{BB962C8B-B14F-4D97-AF65-F5344CB8AC3E}">
        <p14:creationId xmlns:p14="http://schemas.microsoft.com/office/powerpoint/2010/main" val="14212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69" userDrawn="1">
          <p15:clr>
            <a:srgbClr val="FBAE40"/>
          </p15:clr>
        </p15:guide>
        <p15:guide id="5" pos="1950" userDrawn="1">
          <p15:clr>
            <a:srgbClr val="FBAE40"/>
          </p15:clr>
        </p15:guide>
        <p15:guide id="6" pos="4581" userDrawn="1">
          <p15:clr>
            <a:srgbClr val="FBAE40"/>
          </p15:clr>
        </p15:guide>
        <p15:guide id="7" pos="4762" userDrawn="1">
          <p15:clr>
            <a:srgbClr val="FBAE40"/>
          </p15:clr>
        </p15:guide>
        <p15:guide id="8" pos="3175" userDrawn="1">
          <p15:clr>
            <a:srgbClr val="FBAE40"/>
          </p15:clr>
        </p15:guide>
        <p15:guide id="9" pos="3356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8640762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825BF5E-834B-E94D-BDEA-E60BCBEBE5FE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content – 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20162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701" userDrawn="1">
          <p15:clr>
            <a:srgbClr val="FBAE40"/>
          </p15:clr>
        </p15:guide>
        <p15:guide id="5" pos="1973" userDrawn="1">
          <p15:clr>
            <a:srgbClr val="FBAE40"/>
          </p15:clr>
        </p15:guide>
        <p15:guide id="6" pos="4558" userDrawn="1">
          <p15:clr>
            <a:srgbClr val="FBAE40"/>
          </p15:clr>
        </p15:guide>
        <p15:guide id="7" pos="4830" userDrawn="1">
          <p15:clr>
            <a:srgbClr val="FBAE40"/>
          </p15:clr>
        </p15:guide>
        <p15:guide id="8" pos="3129" userDrawn="1">
          <p15:clr>
            <a:srgbClr val="FBAE40"/>
          </p15:clr>
        </p15:guide>
        <p15:guide id="9" pos="3402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08565BFA-3AD1-6E47-A204-C273A9C10DD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68" userDrawn="1">
          <p15:clr>
            <a:srgbClr val="FBAE40"/>
          </p15:clr>
        </p15:guide>
        <p15:guide id="5" pos="2404" userDrawn="1">
          <p15:clr>
            <a:srgbClr val="FBAE40"/>
          </p15:clr>
        </p15:guide>
        <p15:guide id="6" pos="4127" userDrawn="1">
          <p15:clr>
            <a:srgbClr val="FBAE40"/>
          </p15:clr>
        </p15:guide>
        <p15:guide id="7" pos="4263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971550"/>
            <a:ext cx="8640764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CC30421E-D576-FA45-8356-E3FC0C11FB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content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3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columns</a:t>
            </a:r>
            <a:r>
              <a:rPr lang="sv-SE" sz="1100" b="1" noProof="0">
                <a:latin typeface="Roboto Mono" pitchFamily="2" charset="0"/>
                <a:ea typeface="Roboto Mono" pitchFamily="2" charset="0"/>
              </a:rPr>
              <a:t> – Wide </a:t>
            </a:r>
            <a:r>
              <a:rPr lang="sv-SE" sz="1100" b="1" noProof="0" err="1">
                <a:latin typeface="Roboto Mono" pitchFamily="2" charset="0"/>
                <a:ea typeface="Roboto Mono" pitchFamily="2" charset="0"/>
              </a:rPr>
              <a:t>gutter</a:t>
            </a:r>
            <a:endParaRPr lang="sv-SE" sz="1100" b="1" noProof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0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177" userDrawn="1">
          <p15:clr>
            <a:srgbClr val="FBAE40"/>
          </p15:clr>
        </p15:guide>
        <p15:guide id="5" pos="2449" userDrawn="1">
          <p15:clr>
            <a:srgbClr val="FBAE40"/>
          </p15:clr>
        </p15:guide>
        <p15:guide id="6" pos="4082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5E265F69-A5F8-644F-8195-CEB1570C6FD0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</a:t>
            </a:r>
          </a:p>
        </p:txBody>
      </p:sp>
    </p:spTree>
    <p:extLst>
      <p:ext uri="{BB962C8B-B14F-4D97-AF65-F5344CB8AC3E}">
        <p14:creationId xmlns:p14="http://schemas.microsoft.com/office/powerpoint/2010/main" val="1760057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pos="1746" userDrawn="1">
          <p15:clr>
            <a:srgbClr val="FBAE40"/>
          </p15:clr>
        </p15:guide>
        <p15:guide id="4" pos="1859" userDrawn="1">
          <p15:clr>
            <a:srgbClr val="FBAE40"/>
          </p15:clr>
        </p15:guide>
        <p15:guide id="5" pos="2721" userDrawn="1">
          <p15:clr>
            <a:srgbClr val="FBAE40"/>
          </p15:clr>
        </p15:guide>
        <p15:guide id="6" pos="2835" userDrawn="1">
          <p15:clr>
            <a:srgbClr val="FBAE40"/>
          </p15:clr>
        </p15:guide>
        <p15:guide id="7" pos="3696" userDrawn="1">
          <p15:clr>
            <a:srgbClr val="FBAE40"/>
          </p15:clr>
        </p15:guide>
        <p15:guide id="8" pos="3810" userDrawn="1">
          <p15:clr>
            <a:srgbClr val="FBAE40"/>
          </p15:clr>
        </p15:guide>
        <p15:guide id="9" pos="4672" userDrawn="1">
          <p15:clr>
            <a:srgbClr val="FBAE40"/>
          </p15:clr>
        </p15:guide>
        <p15:guide id="10" pos="4785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5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Title Placeholder">
            <a:extLst>
              <a:ext uri="{FF2B5EF4-FFF2-40B4-BE49-F238E27FC236}">
                <a16:creationId xmlns:a16="http://schemas.microsoft.com/office/drawing/2014/main" id="{BF647606-4006-804D-BD75-39F287F6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971549"/>
            <a:ext cx="7561262" cy="360001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B1936E3A-AA5C-3948-BA0A-DE764B0F9A2D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5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2734705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pos="1655" userDrawn="1">
          <p15:clr>
            <a:srgbClr val="FBAE40"/>
          </p15:clr>
        </p15:guide>
        <p15:guide id="4" pos="1882" userDrawn="1">
          <p15:clr>
            <a:srgbClr val="FBAE40"/>
          </p15:clr>
        </p15:guide>
        <p15:guide id="5" pos="2653" userDrawn="1">
          <p15:clr>
            <a:srgbClr val="FBAE40"/>
          </p15:clr>
        </p15:guide>
        <p15:guide id="6" pos="2880" userDrawn="1">
          <p15:clr>
            <a:srgbClr val="FBAE40"/>
          </p15:clr>
        </p15:guide>
        <p15:guide id="7" pos="3651" userDrawn="1">
          <p15:clr>
            <a:srgbClr val="FBAE40"/>
          </p15:clr>
        </p15:guide>
        <p15:guide id="8" pos="3878" userDrawn="1">
          <p15:clr>
            <a:srgbClr val="FBAE40"/>
          </p15:clr>
        </p15:guide>
        <p15:guide id="9" pos="4649" userDrawn="1">
          <p15:clr>
            <a:srgbClr val="FBAE40"/>
          </p15:clr>
        </p15:guide>
        <p15:guide id="10" pos="4876" userDrawn="1">
          <p15:clr>
            <a:srgbClr val="FBAE40"/>
          </p15:clr>
        </p15:guide>
        <p15:guide id="11" orient="horz" pos="1134">
          <p15:clr>
            <a:srgbClr val="FBAE40"/>
          </p15:clr>
        </p15:guide>
        <p15:guide id="12" orient="horz" pos="14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670FE884-4120-5245-8753-C194EC4498C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</a:t>
            </a:r>
          </a:p>
        </p:txBody>
      </p:sp>
    </p:spTree>
    <p:extLst>
      <p:ext uri="{BB962C8B-B14F-4D97-AF65-F5344CB8AC3E}">
        <p14:creationId xmlns:p14="http://schemas.microsoft.com/office/powerpoint/2010/main" val="3525639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73">
          <p15:clr>
            <a:srgbClr val="FBAE40"/>
          </p15:clr>
        </p15:guide>
        <p15:guide id="5" pos="2109">
          <p15:clr>
            <a:srgbClr val="FBAE40"/>
          </p15:clr>
        </p15:guide>
        <p15:guide id="6" pos="4422">
          <p15:clr>
            <a:srgbClr val="FBAE40"/>
          </p15:clr>
        </p15:guide>
        <p15:guide id="7" pos="4558">
          <p15:clr>
            <a:srgbClr val="FBAE40"/>
          </p15:clr>
        </p15:guide>
        <p15:guide id="8" pos="3197">
          <p15:clr>
            <a:srgbClr val="FBAE40"/>
          </p15:clr>
        </p15:guide>
        <p15:guide id="9" pos="3334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Image-L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eft">
            <a:extLst>
              <a:ext uri="{FF2B5EF4-FFF2-40B4-BE49-F238E27FC236}">
                <a16:creationId xmlns:a16="http://schemas.microsoft.com/office/drawing/2014/main" id="{C877DB89-6336-0E48-8C8B-040ADBEE4DC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21" name="Bottom">
            <a:extLst>
              <a:ext uri="{FF2B5EF4-FFF2-40B4-BE49-F238E27FC236}">
                <a16:creationId xmlns:a16="http://schemas.microsoft.com/office/drawing/2014/main" id="{AE20C0CF-E78E-7D4B-9008-440423BA81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4" name="Right">
            <a:extLst>
              <a:ext uri="{FF2B5EF4-FFF2-40B4-BE49-F238E27FC236}">
                <a16:creationId xmlns:a16="http://schemas.microsoft.com/office/drawing/2014/main" id="{9DCE95A6-4DAF-B44C-8EFB-C27D2A1E1F9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5" name="Top">
            <a:extLst>
              <a:ext uri="{FF2B5EF4-FFF2-40B4-BE49-F238E27FC236}">
                <a16:creationId xmlns:a16="http://schemas.microsoft.com/office/drawing/2014/main" id="{FBAC5357-8629-3F4A-971A-531EC613081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87" y="0"/>
            <a:ext cx="4318000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/>
              <a:t>ⓘ</a:t>
            </a:r>
            <a:br>
              <a:rPr lang="sv-SE"/>
            </a:br>
            <a:r>
              <a:rPr lang="sv-SE"/>
              <a:t>LÄGG TILL BILD: </a:t>
            </a:r>
            <a:br>
              <a:rPr lang="sv-SE"/>
            </a:br>
            <a:r>
              <a:rPr lang="sv-SE"/>
              <a:t>Klicka på ikonen eller dra in en bild på sidan.</a:t>
            </a: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br>
              <a:rPr lang="sv-SE"/>
            </a:br>
            <a:r>
              <a:rPr lang="sv-SE"/>
              <a:t>ADD IMAGE: </a:t>
            </a:r>
            <a:br>
              <a:rPr lang="sv-SE"/>
            </a:br>
            <a:r>
              <a:rPr lang="sv-SE" err="1"/>
              <a:t>Click</a:t>
            </a:r>
            <a:r>
              <a:rPr lang="sv-SE"/>
              <a:t> the </a:t>
            </a:r>
            <a:r>
              <a:rPr lang="sv-SE" err="1"/>
              <a:t>icon</a:t>
            </a:r>
            <a:r>
              <a:rPr lang="sv-SE"/>
              <a:t> or drag an image </a:t>
            </a:r>
            <a:r>
              <a:rPr lang="sv-SE" err="1"/>
              <a:t>onto</a:t>
            </a:r>
            <a:r>
              <a:rPr lang="sv-SE"/>
              <a:t> the </a:t>
            </a:r>
            <a:r>
              <a:rPr lang="sv-SE" err="1"/>
              <a:t>slide</a:t>
            </a:r>
            <a:r>
              <a:rPr lang="sv-SE"/>
              <a:t>.</a:t>
            </a:r>
            <a:br>
              <a:rPr lang="sv-SE"/>
            </a:br>
            <a:endParaRPr lang="sv-SE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0E1FE907-C3BB-9842-8348-2B02C076F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059" y="971550"/>
            <a:ext cx="3770554" cy="3889376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err="1"/>
              <a:t>Title</a:t>
            </a:r>
            <a:endParaRPr lang="sv-SE"/>
          </a:p>
          <a:p>
            <a:pPr lvl="1"/>
            <a:r>
              <a:rPr lang="sv-SE"/>
              <a:t>PRETITLE</a:t>
            </a:r>
          </a:p>
          <a:p>
            <a:pPr lvl="2"/>
            <a:r>
              <a:rPr lang="sv-SE" err="1"/>
              <a:t>Subtitle</a:t>
            </a:r>
            <a:r>
              <a:rPr lang="sv-SE"/>
              <a:t> A</a:t>
            </a:r>
          </a:p>
          <a:p>
            <a:pPr lvl="3"/>
            <a:r>
              <a:rPr lang="sv-SE" err="1"/>
              <a:t>Subtitle</a:t>
            </a:r>
            <a:r>
              <a:rPr lang="sv-SE"/>
              <a:t> B</a:t>
            </a:r>
          </a:p>
        </p:txBody>
      </p:sp>
      <p:sp>
        <p:nvSpPr>
          <p:cNvPr id="15" name="Instruktioner">
            <a:extLst>
              <a:ext uri="{FF2B5EF4-FFF2-40B4-BE49-F238E27FC236}">
                <a16:creationId xmlns:a16="http://schemas.microsoft.com/office/drawing/2014/main" id="{F68B43F9-A4E6-1B4C-84CA-5C9384570036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3768991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Titelsida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Du byter bakgrund genom att högerklicka på bakgrunden och välja </a:t>
            </a:r>
            <a:r>
              <a:rPr lang="sv-SE" sz="700" u="sng" noProof="0"/>
              <a:t>Formatera bakgrund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Byt stil genom att sätta markören i stycket och använd </a:t>
            </a:r>
            <a:r>
              <a:rPr lang="sv-SE" sz="700" u="sng" noProof="0"/>
              <a:t>knapparna för ökat och minskat indrag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Nivå 1: Titel</a:t>
            </a:r>
            <a:br>
              <a:rPr lang="sv-SE" sz="700" noProof="0"/>
            </a:br>
            <a:r>
              <a:rPr lang="sv-SE" sz="700" noProof="0"/>
              <a:t>Nivå 2: </a:t>
            </a:r>
            <a:r>
              <a:rPr lang="sv-SE" sz="700" noProof="0" err="1"/>
              <a:t>Förtitel</a:t>
            </a:r>
            <a:br>
              <a:rPr lang="sv-SE" sz="700" noProof="0"/>
            </a:br>
            <a:r>
              <a:rPr lang="sv-SE" sz="700" noProof="0"/>
              <a:t>Nivå 3-4: Eftertitlar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en-GB" sz="700" noProof="0"/>
              <a:t>Title Slide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background, right click on the background and select </a:t>
            </a:r>
            <a:r>
              <a:rPr lang="en-GB" sz="700" u="sng" noProof="0"/>
              <a:t>Format background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To change the style, put the marker inside the paragraph and use the </a:t>
            </a:r>
            <a:r>
              <a:rPr lang="en-GB" sz="700" u="sng" noProof="0"/>
              <a:t>buttons for indents</a:t>
            </a:r>
            <a:r>
              <a:rPr lang="en-GB" sz="700" noProof="0"/>
              <a:t>.</a:t>
            </a:r>
          </a:p>
          <a:p>
            <a:pPr>
              <a:spcBef>
                <a:spcPts val="700"/>
              </a:spcBef>
            </a:pPr>
            <a:r>
              <a:rPr lang="en-GB" sz="700" noProof="0"/>
              <a:t>Level 1: Title</a:t>
            </a:r>
            <a:br>
              <a:rPr lang="en-GB" sz="700" noProof="0"/>
            </a:br>
            <a:r>
              <a:rPr lang="en-GB" sz="700" noProof="0"/>
              <a:t>Level 2: </a:t>
            </a:r>
            <a:r>
              <a:rPr lang="en-GB" sz="700" noProof="0" err="1"/>
              <a:t>Pretitle</a:t>
            </a:r>
            <a:br>
              <a:rPr lang="en-GB" sz="700" noProof="0"/>
            </a:br>
            <a:r>
              <a:rPr lang="en-GB" sz="700" noProof="0"/>
              <a:t>Level 3-4: Subtitles</a:t>
            </a:r>
          </a:p>
        </p:txBody>
      </p:sp>
      <p:sp>
        <p:nvSpPr>
          <p:cNvPr id="18" name="RISE Logo">
            <a:extLst>
              <a:ext uri="{FF2B5EF4-FFF2-40B4-BE49-F238E27FC236}">
                <a16:creationId xmlns:a16="http://schemas.microsoft.com/office/drawing/2014/main" id="{1347463E-EBF3-A24A-9C43-BFA2400ADB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263" y="647700"/>
            <a:ext cx="756000" cy="972000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59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4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D4CB4746-80C9-6E41-AC45-9DF74C26024A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4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134726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1905" userDrawn="1">
          <p15:clr>
            <a:srgbClr val="FBAE40"/>
          </p15:clr>
        </p15:guide>
        <p15:guide id="5" pos="2132" userDrawn="1">
          <p15:clr>
            <a:srgbClr val="FBAE40"/>
          </p15:clr>
        </p15:guide>
        <p15:guide id="6" pos="4399" userDrawn="1">
          <p15:clr>
            <a:srgbClr val="FBAE40"/>
          </p15:clr>
        </p15:guide>
        <p15:guide id="7" pos="4626" userDrawn="1">
          <p15:clr>
            <a:srgbClr val="FBAE40"/>
          </p15:clr>
        </p15:guide>
        <p15:guide id="8" pos="3152" userDrawn="1">
          <p15:clr>
            <a:srgbClr val="FBAE40"/>
          </p15:clr>
        </p15:guide>
        <p15:guide id="9" pos="3379" userDrawn="1">
          <p15:clr>
            <a:srgbClr val="FBAE40"/>
          </p15:clr>
        </p15:guide>
        <p15:guide id="10" orient="horz" pos="1429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669C5AA-B5C4-8D4C-A227-49B2328D4998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</a:t>
            </a:r>
          </a:p>
        </p:txBody>
      </p:sp>
    </p:spTree>
    <p:extLst>
      <p:ext uri="{BB962C8B-B14F-4D97-AF65-F5344CB8AC3E}">
        <p14:creationId xmlns:p14="http://schemas.microsoft.com/office/powerpoint/2010/main" val="127976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381" userDrawn="1">
          <p15:clr>
            <a:srgbClr val="FBAE40"/>
          </p15:clr>
        </p15:guide>
        <p15:guide id="5" pos="2517" userDrawn="1">
          <p15:clr>
            <a:srgbClr val="FBAE40"/>
          </p15:clr>
        </p15:guide>
        <p15:guide id="6" pos="4014" userDrawn="1">
          <p15:clr>
            <a:srgbClr val="FBAE40"/>
          </p15:clr>
        </p15:guide>
        <p15:guide id="7" pos="4150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s_3_Wide-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1C3C4E3-0ECF-2A47-B705-3065D130AB96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3 columns – Wide gutter</a:t>
            </a:r>
          </a:p>
        </p:txBody>
      </p:sp>
    </p:spTree>
    <p:extLst>
      <p:ext uri="{BB962C8B-B14F-4D97-AF65-F5344CB8AC3E}">
        <p14:creationId xmlns:p14="http://schemas.microsoft.com/office/powerpoint/2010/main" val="405067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2290" userDrawn="1">
          <p15:clr>
            <a:srgbClr val="FBAE40"/>
          </p15:clr>
        </p15:guide>
        <p15:guide id="5" pos="2562" userDrawn="1">
          <p15:clr>
            <a:srgbClr val="FBAE40"/>
          </p15:clr>
        </p15:guide>
        <p15:guide id="6" pos="3969" userDrawn="1">
          <p15:clr>
            <a:srgbClr val="FBAE40"/>
          </p15:clr>
        </p15:guide>
        <p15:guide id="7" pos="4241" userDrawn="1">
          <p15:clr>
            <a:srgbClr val="FBAE40"/>
          </p15:clr>
        </p15:guide>
        <p15:guide id="8" orient="horz" pos="1429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_G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29BB8556-F9F1-E74A-BF6C-F92A7A0C05D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4282116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Gutter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ft">
            <a:extLst>
              <a:ext uri="{FF2B5EF4-FFF2-40B4-BE49-F238E27FC236}">
                <a16:creationId xmlns:a16="http://schemas.microsoft.com/office/drawing/2014/main" id="{9D8EE29F-AD0A-CC45-86AD-05D9F24BC911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37F489A5-17EF-2C44-8132-225927E7CE6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35218B1-FDBE-1347-8DB2-33AEC5F3831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9" name="Top">
            <a:extLst>
              <a:ext uri="{FF2B5EF4-FFF2-40B4-BE49-F238E27FC236}">
                <a16:creationId xmlns:a16="http://schemas.microsoft.com/office/drawing/2014/main" id="{850A2BDD-10B5-8242-9088-2D3FFF3C944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F98B5AC8-8E15-0444-B905-CF8708940C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12" name="Layout">
            <a:extLst>
              <a:ext uri="{FF2B5EF4-FFF2-40B4-BE49-F238E27FC236}">
                <a16:creationId xmlns:a16="http://schemas.microsoft.com/office/drawing/2014/main" id="{5E121ED3-89E0-9A42-BEA3-49074A7FF245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 – Gutter</a:t>
            </a:r>
          </a:p>
        </p:txBody>
      </p:sp>
    </p:spTree>
    <p:extLst>
      <p:ext uri="{BB962C8B-B14F-4D97-AF65-F5344CB8AC3E}">
        <p14:creationId xmlns:p14="http://schemas.microsoft.com/office/powerpoint/2010/main" val="333474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0">
          <p15:clr>
            <a:srgbClr val="FBAE40"/>
          </p15:clr>
        </p15:guide>
        <p15:guide id="2" pos="3311">
          <p15:clr>
            <a:srgbClr val="FBAE40"/>
          </p15:clr>
        </p15:guide>
        <p15:guide id="3" pos="4014">
          <p15:clr>
            <a:srgbClr val="FBAE40"/>
          </p15:clr>
        </p15:guide>
        <p15:guide id="4" pos="4105">
          <p15:clr>
            <a:srgbClr val="FBAE40"/>
          </p15:clr>
        </p15:guide>
        <p15:guide id="5" pos="4808">
          <p15:clr>
            <a:srgbClr val="FBAE40"/>
          </p15:clr>
        </p15:guide>
        <p15:guide id="6" pos="4898">
          <p15:clr>
            <a:srgbClr val="FBAE40"/>
          </p15:clr>
        </p15:guide>
        <p15:guide id="7" pos="5602">
          <p15:clr>
            <a:srgbClr val="FBAE40"/>
          </p15:clr>
        </p15:guide>
        <p15:guide id="8" pos="5692">
          <p15:clr>
            <a:srgbClr val="FBAE40"/>
          </p15:clr>
        </p15:guide>
        <p15:guide id="9" pos="2517">
          <p15:clr>
            <a:srgbClr val="FBAE40"/>
          </p15:clr>
        </p15:guide>
        <p15:guide id="10" pos="2426">
          <p15:clr>
            <a:srgbClr val="FBAE40"/>
          </p15:clr>
        </p15:guide>
        <p15:guide id="11" pos="1723">
          <p15:clr>
            <a:srgbClr val="FBAE40"/>
          </p15:clr>
        </p15:guide>
        <p15:guide id="12" pos="1633">
          <p15:clr>
            <a:srgbClr val="FBAE40"/>
          </p15:clr>
        </p15:guide>
        <p15:guide id="13" pos="929">
          <p15:clr>
            <a:srgbClr val="FBAE40"/>
          </p15:clr>
        </p15:guide>
        <p15:guide id="14" pos="839">
          <p15:clr>
            <a:srgbClr val="FBAE40"/>
          </p15:clr>
        </p15:guide>
        <p15:guide id="15" orient="horz" pos="1746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179">
          <p15:clr>
            <a:srgbClr val="FBAE40"/>
          </p15:clr>
        </p15:guide>
        <p15:guide id="18" orient="horz" pos="1089">
          <p15:clr>
            <a:srgbClr val="FBAE40"/>
          </p15:clr>
        </p15:guide>
        <p15:guide id="19" orient="horz" pos="522">
          <p15:clr>
            <a:srgbClr val="FBAE40"/>
          </p15:clr>
        </p15:guide>
        <p15:guide id="20" orient="horz" pos="2404">
          <p15:clr>
            <a:srgbClr val="FBAE40"/>
          </p15:clr>
        </p15:guide>
        <p15:guide id="21" orient="horz" pos="2495">
          <p15:clr>
            <a:srgbClr val="FBAE40"/>
          </p15:clr>
        </p15:guide>
        <p15:guide id="24" orient="horz" pos="3152">
          <p15:clr>
            <a:srgbClr val="FBAE40"/>
          </p15:clr>
        </p15:guide>
        <p15:guide id="25" orient="horz" pos="43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12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9F559510-38BE-6741-A296-2CEEEF31A654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330045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8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354794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6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1642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 userDrawn="1">
          <p15:clr>
            <a:srgbClr val="FBAE40"/>
          </p15:clr>
        </p15:guide>
        <p15:guide id="3" pos="5443" userDrawn="1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 userDrawn="1">
          <p15:clr>
            <a:srgbClr val="FBAE40"/>
          </p15:clr>
        </p15:guide>
        <p15:guide id="7" orient="horz" pos="1837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_3-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404031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12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A74A35D1-1793-A545-8577-716D5D3258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8" name="Bottom">
            <a:extLst>
              <a:ext uri="{FF2B5EF4-FFF2-40B4-BE49-F238E27FC236}">
                <a16:creationId xmlns:a16="http://schemas.microsoft.com/office/drawing/2014/main" id="{64332609-56FA-5C4A-9CDC-5A0EBADE67C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9" name="Right">
            <a:extLst>
              <a:ext uri="{FF2B5EF4-FFF2-40B4-BE49-F238E27FC236}">
                <a16:creationId xmlns:a16="http://schemas.microsoft.com/office/drawing/2014/main" id="{43C77118-7B74-084A-AED9-9BAC7AAA0F2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0" name="Top">
            <a:extLst>
              <a:ext uri="{FF2B5EF4-FFF2-40B4-BE49-F238E27FC236}">
                <a16:creationId xmlns:a16="http://schemas.microsoft.com/office/drawing/2014/main" id="{B360CC8A-C8F7-5245-B28E-289A4ED3EFB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6" name="RISE Logo">
            <a:extLst>
              <a:ext uri="{FF2B5EF4-FFF2-40B4-BE49-F238E27FC236}">
                <a16:creationId xmlns:a16="http://schemas.microsoft.com/office/drawing/2014/main" id="{7CCA0DB9-BE1E-934D-A4D0-0FF057D3FD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54C8628-B618-CE43-A4B3-F229E1F2967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15" name="Layout">
            <a:extLst>
              <a:ext uri="{FF2B5EF4-FFF2-40B4-BE49-F238E27FC236}">
                <a16:creationId xmlns:a16="http://schemas.microsoft.com/office/drawing/2014/main" id="{F57CE700-3FA0-C24B-AC27-A2A51CADF502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12 columns</a:t>
            </a:r>
          </a:p>
        </p:txBody>
      </p:sp>
    </p:spTree>
    <p:extLst>
      <p:ext uri="{BB962C8B-B14F-4D97-AF65-F5344CB8AC3E}">
        <p14:creationId xmlns:p14="http://schemas.microsoft.com/office/powerpoint/2010/main" val="2517102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10">
          <p15:clr>
            <a:srgbClr val="FBAE40"/>
          </p15:clr>
        </p15:guide>
        <p15:guide id="5" pos="4898">
          <p15:clr>
            <a:srgbClr val="FBAE40"/>
          </p15:clr>
        </p15:guide>
        <p15:guide id="7" pos="5443">
          <p15:clr>
            <a:srgbClr val="FBAE40"/>
          </p15:clr>
        </p15:guide>
        <p15:guide id="8" pos="5987">
          <p15:clr>
            <a:srgbClr val="FBAE40"/>
          </p15:clr>
        </p15:guide>
        <p15:guide id="10" pos="1088">
          <p15:clr>
            <a:srgbClr val="FBAE40"/>
          </p15:clr>
        </p15:guide>
        <p15:guide id="12" pos="544">
          <p15:clr>
            <a:srgbClr val="FBAE40"/>
          </p15:clr>
        </p15:guide>
        <p15:guide id="16" orient="horz" pos="1837">
          <p15:clr>
            <a:srgbClr val="FBAE40"/>
          </p15:clr>
        </p15:guide>
        <p15:guide id="17" orient="horz" pos="1225">
          <p15:clr>
            <a:srgbClr val="FBAE40"/>
          </p15:clr>
        </p15:guide>
        <p15:guide id="20" orient="horz" pos="2449">
          <p15:clr>
            <a:srgbClr val="FBAE40"/>
          </p15:clr>
        </p15:guide>
        <p15:guide id="26" pos="1633">
          <p15:clr>
            <a:srgbClr val="FBAE40"/>
          </p15:clr>
        </p15:guide>
        <p15:guide id="27" pos="2177">
          <p15:clr>
            <a:srgbClr val="FBAE40"/>
          </p15:clr>
        </p15:guide>
        <p15:guide id="28" pos="2721">
          <p15:clr>
            <a:srgbClr val="FBAE40"/>
          </p15:clr>
        </p15:guide>
        <p15:guide id="29" pos="43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471068A-33BF-6D48-922E-DC163FE6CC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61263" cy="2592387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53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8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5ADFB02-89A5-0645-8B7A-232E9AC0AC6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9908EB6B-5D78-8F46-B976-631BBDA7ACB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8079EADB-6A71-EC41-936C-A90B4A1BDC33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13107303-515B-0C41-99F9-6837A52B7E1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39573DB-C34D-644E-8D3E-3295E2831EA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E12FDBD-F44B-884B-B30B-8C2885D15ABC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A4F2F9FB-8769-2B47-98B9-FAF61BF559EF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8 columns</a:t>
            </a:r>
          </a:p>
        </p:txBody>
      </p:sp>
    </p:spTree>
    <p:extLst>
      <p:ext uri="{BB962C8B-B14F-4D97-AF65-F5344CB8AC3E}">
        <p14:creationId xmlns:p14="http://schemas.microsoft.com/office/powerpoint/2010/main" val="283612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6">
          <p15:clr>
            <a:srgbClr val="FBAE40"/>
          </p15:clr>
        </p15:guide>
        <p15:guide id="4" orient="horz" pos="612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633">
          <p15:clr>
            <a:srgbClr val="FBAE40"/>
          </p15:clr>
        </p15:guide>
        <p15:guide id="7" pos="2449">
          <p15:clr>
            <a:srgbClr val="FBAE40"/>
          </p15:clr>
        </p15:guide>
        <p15:guide id="8" pos="4082">
          <p15:clr>
            <a:srgbClr val="FBAE40"/>
          </p15:clr>
        </p15:guide>
        <p15:guide id="9" pos="4898">
          <p15:clr>
            <a:srgbClr val="FBAE40"/>
          </p15:clr>
        </p15:guide>
        <p15:guide id="10" pos="5715">
          <p15:clr>
            <a:srgbClr val="FBAE40"/>
          </p15:clr>
        </p15:guide>
        <p15:guide id="11" orient="horz" pos="1837">
          <p15:clr>
            <a:srgbClr val="FBAE40"/>
          </p15:clr>
        </p15:guide>
        <p15:guide id="12" orient="horz" pos="1225">
          <p15:clr>
            <a:srgbClr val="FBAE40"/>
          </p15:clr>
        </p15:guide>
        <p15:guide id="13" orient="horz" pos="306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6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CD96DAC8-C4D9-3146-8FDB-7D2835BE4BC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79977D43-1250-B445-87F3-501F4711453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2CD7179-CE24-754E-B7DD-DFF54BB289C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0EEF1C81-BEF9-1248-9953-4A66388B6AA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E349C7F2-988B-4A40-A945-D006F787BA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03F03404-38DE-584C-8377-280F8B2538B2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4FDD0E9B-E28B-9742-9B24-9C1CF129B56B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6 columns</a:t>
            </a:r>
          </a:p>
        </p:txBody>
      </p:sp>
    </p:spTree>
    <p:extLst>
      <p:ext uri="{BB962C8B-B14F-4D97-AF65-F5344CB8AC3E}">
        <p14:creationId xmlns:p14="http://schemas.microsoft.com/office/powerpoint/2010/main" val="3350484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2" pos="4354">
          <p15:clr>
            <a:srgbClr val="FBAE40"/>
          </p15:clr>
        </p15:guide>
        <p15:guide id="3" pos="5443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pos="1088">
          <p15:clr>
            <a:srgbClr val="FBAE40"/>
          </p15:clr>
        </p15:guide>
        <p15:guide id="7" orient="horz" pos="183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_3-cols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AE209FDB-C1F8-3C44-AE78-B883DB260B9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4" name="Bottom">
            <a:extLst>
              <a:ext uri="{FF2B5EF4-FFF2-40B4-BE49-F238E27FC236}">
                <a16:creationId xmlns:a16="http://schemas.microsoft.com/office/drawing/2014/main" id="{27348601-CBAD-2949-818D-269D8E204CE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5" name="Right">
            <a:extLst>
              <a:ext uri="{FF2B5EF4-FFF2-40B4-BE49-F238E27FC236}">
                <a16:creationId xmlns:a16="http://schemas.microsoft.com/office/drawing/2014/main" id="{616FAE0F-DC0B-394D-9EBC-B7E42F7B838B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6" name="Top">
            <a:extLst>
              <a:ext uri="{FF2B5EF4-FFF2-40B4-BE49-F238E27FC236}">
                <a16:creationId xmlns:a16="http://schemas.microsoft.com/office/drawing/2014/main" id="{A6C02821-2991-4D45-BD5C-1A782188643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DDB79C50-4922-1844-A7EE-592E15114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Instruktioner">
            <a:extLst>
              <a:ext uri="{FF2B5EF4-FFF2-40B4-BE49-F238E27FC236}">
                <a16:creationId xmlns:a16="http://schemas.microsoft.com/office/drawing/2014/main" id="{C042743F-AFCF-4447-82AF-3B9B874C496F}"/>
              </a:ext>
            </a:extLst>
          </p:cNvPr>
          <p:cNvSpPr txBox="1">
            <a:spLocks/>
          </p:cNvSpPr>
          <p:nvPr userDrawn="1"/>
        </p:nvSpPr>
        <p:spPr>
          <a:xfrm>
            <a:off x="-2160000" y="16597"/>
            <a:ext cx="1800000" cy="2207025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 err="1"/>
              <a:t>grid</a:t>
            </a:r>
            <a:endParaRPr lang="sv-SE" sz="700" noProof="0"/>
          </a:p>
          <a:p>
            <a:pPr>
              <a:spcBef>
                <a:spcPts val="700"/>
              </a:spcBef>
            </a:pPr>
            <a:r>
              <a:rPr lang="sv-SE" sz="700" noProof="0"/>
              <a:t>Återställ bilders proportioner via fliken </a:t>
            </a:r>
            <a:r>
              <a:rPr lang="sv-SE" sz="700" u="sng" noProof="0"/>
              <a:t>Bildformat</a:t>
            </a:r>
            <a:r>
              <a:rPr lang="sv-SE" sz="700" u="none" noProof="0"/>
              <a:t>.</a:t>
            </a:r>
            <a:r>
              <a:rPr lang="sv-SE" sz="700" noProof="0"/>
              <a:t> </a:t>
            </a:r>
            <a:br>
              <a:rPr lang="sv-SE" sz="700" noProof="0"/>
            </a:br>
            <a:r>
              <a:rPr lang="sv-SE" sz="700" u="sng" noProof="0"/>
              <a:t>Beskär</a:t>
            </a:r>
            <a:r>
              <a:rPr lang="sv-SE" sz="700" noProof="0"/>
              <a:t> &gt; </a:t>
            </a:r>
            <a:r>
              <a:rPr lang="sv-SE" sz="700" u="sng" noProof="0"/>
              <a:t>Fyll</a:t>
            </a:r>
            <a:r>
              <a:rPr lang="sv-SE" sz="700" noProof="0"/>
              <a:t>.</a:t>
            </a:r>
          </a:p>
          <a:p>
            <a:pPr>
              <a:spcBef>
                <a:spcPts val="700"/>
              </a:spcBef>
            </a:pP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grid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Reset the proportions of an image by going to the tab </a:t>
            </a:r>
            <a:r>
              <a:rPr lang="sv-SE" sz="700" u="sng" noProof="0"/>
              <a:t>Image format</a:t>
            </a:r>
            <a:r>
              <a:rPr lang="sv-SE" sz="700" noProof="0"/>
              <a:t>. </a:t>
            </a:r>
            <a:br>
              <a:rPr lang="sv-SE" sz="700" noProof="0"/>
            </a:br>
            <a:r>
              <a:rPr lang="sv-SE" sz="700" u="sng" noProof="0"/>
              <a:t>Crop</a:t>
            </a:r>
            <a:r>
              <a:rPr lang="sv-SE" sz="700" noProof="0"/>
              <a:t> &gt; </a:t>
            </a:r>
            <a:r>
              <a:rPr lang="sv-SE" sz="700" u="sng" noProof="0"/>
              <a:t>Fill</a:t>
            </a:r>
            <a:r>
              <a:rPr lang="sv-SE" sz="700" noProof="0"/>
              <a:t>.</a:t>
            </a:r>
          </a:p>
        </p:txBody>
      </p:sp>
      <p:sp>
        <p:nvSpPr>
          <p:cNvPr id="6" name="Layout">
            <a:extLst>
              <a:ext uri="{FF2B5EF4-FFF2-40B4-BE49-F238E27FC236}">
                <a16:creationId xmlns:a16="http://schemas.microsoft.com/office/drawing/2014/main" id="{16CE43BC-84AC-CE4D-BED1-79B44F247CC1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>
                <a:latin typeface="Roboto Mono" pitchFamily="2" charset="0"/>
                <a:ea typeface="Roboto Mono" pitchFamily="2" charset="0"/>
              </a:rPr>
              <a:t>Grid – 3 columns</a:t>
            </a:r>
          </a:p>
        </p:txBody>
      </p:sp>
    </p:spTree>
    <p:extLst>
      <p:ext uri="{BB962C8B-B14F-4D97-AF65-F5344CB8AC3E}">
        <p14:creationId xmlns:p14="http://schemas.microsoft.com/office/powerpoint/2010/main" val="2287734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77">
          <p15:clr>
            <a:srgbClr val="FBAE40"/>
          </p15:clr>
        </p15:guide>
        <p15:guide id="3" pos="4354">
          <p15:clr>
            <a:srgbClr val="FBAE40"/>
          </p15:clr>
        </p15:guide>
        <p15:guide id="4" orient="horz" pos="1225">
          <p15:clr>
            <a:srgbClr val="FBAE40"/>
          </p15:clr>
        </p15:guide>
        <p15:guide id="5" orient="horz" pos="2449">
          <p15:clr>
            <a:srgbClr val="FBAE40"/>
          </p15:clr>
        </p15:guide>
        <p15:guide id="6" orient="horz" pos="183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">
            <a:extLst>
              <a:ext uri="{FF2B5EF4-FFF2-40B4-BE49-F238E27FC236}">
                <a16:creationId xmlns:a16="http://schemas.microsoft.com/office/drawing/2014/main" id="{72837694-0B8C-5145-8F39-5B37506257F5}"/>
              </a:ext>
            </a:extLst>
          </p:cNvPr>
          <p:cNvSpPr txBox="1"/>
          <p:nvPr userDrawn="1"/>
        </p:nvSpPr>
        <p:spPr>
          <a:xfrm>
            <a:off x="611702" y="1078756"/>
            <a:ext cx="9144558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sv-SE" sz="8800" b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IMPORTED</a:t>
            </a:r>
            <a:br>
              <a:rPr lang="sv-SE" sz="8800" b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r>
              <a:rPr lang="sv-SE" sz="8800" b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LAYOUTS</a:t>
            </a:r>
          </a:p>
        </p:txBody>
      </p:sp>
      <p:cxnSp>
        <p:nvCxnSpPr>
          <p:cNvPr id="10" name="Straight Arrow Connector">
            <a:extLst>
              <a:ext uri="{FF2B5EF4-FFF2-40B4-BE49-F238E27FC236}">
                <a16:creationId xmlns:a16="http://schemas.microsoft.com/office/drawing/2014/main" id="{079BD6F9-1BD2-9B4A-A18D-C7149A758E53}"/>
              </a:ext>
            </a:extLst>
          </p:cNvPr>
          <p:cNvCxnSpPr>
            <a:cxnSpLocks/>
          </p:cNvCxnSpPr>
          <p:nvPr userDrawn="1"/>
        </p:nvCxnSpPr>
        <p:spPr>
          <a:xfrm>
            <a:off x="3178607" y="4344977"/>
            <a:ext cx="4262996" cy="0"/>
          </a:xfrm>
          <a:prstGeom prst="straightConnector1">
            <a:avLst/>
          </a:prstGeom>
          <a:ln w="330200">
            <a:solidFill>
              <a:schemeClr val="bg1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493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1684794" y="218409"/>
            <a:ext cx="6998375" cy="1002402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 sz="374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4795" y="1220810"/>
            <a:ext cx="3435738" cy="628842"/>
          </a:xfrm>
          <a:prstGeom prst="rect">
            <a:avLst/>
          </a:prstGeom>
        </p:spPr>
        <p:txBody>
          <a:bodyPr lIns="91439" tIns="91439" rIns="91439" bIns="91439" anchor="b"/>
          <a:lstStyle>
            <a:lvl1pPr marL="0" indent="0">
              <a:spcBef>
                <a:spcPts val="213"/>
              </a:spcBef>
              <a:buClrTx/>
              <a:buSzTx/>
              <a:buFontTx/>
              <a:buNone/>
              <a:defRPr sz="204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194396">
              <a:spcBef>
                <a:spcPts val="213"/>
              </a:spcBef>
              <a:buClrTx/>
              <a:buSzTx/>
              <a:buFontTx/>
              <a:buNone/>
              <a:defRPr sz="204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388794">
              <a:spcBef>
                <a:spcPts val="213"/>
              </a:spcBef>
              <a:buClrTx/>
              <a:buSzTx/>
              <a:buFontTx/>
              <a:buNone/>
              <a:defRPr sz="204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583190">
              <a:spcBef>
                <a:spcPts val="213"/>
              </a:spcBef>
              <a:buClrTx/>
              <a:buSzTx/>
              <a:buFontTx/>
              <a:buNone/>
              <a:defRPr sz="204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777586">
              <a:spcBef>
                <a:spcPts val="213"/>
              </a:spcBef>
              <a:buClrTx/>
              <a:buSzTx/>
              <a:buFontTx/>
              <a:buNone/>
              <a:defRPr sz="204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68775" y="5446613"/>
            <a:ext cx="1814394" cy="228979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 sz="10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410214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22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084B-789F-8A6A-A1E8-701E7750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5AFD-0548-BA3C-6036-E706B4A12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2798" y="1552626"/>
            <a:ext cx="4406384" cy="3700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31A82-5A02-7218-1263-187053BBF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8781" y="1552626"/>
            <a:ext cx="4406384" cy="3700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C3229-14B7-B8AF-6886-6CFF0EED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2F-4B1D-D645-9EC6-B72780FFF979}" type="datetimeFigureOut">
              <a:rPr lang="en-SE" smtClean="0"/>
              <a:t>2025-11-11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11FC-E9E9-46C3-7D6D-45A242F2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0ECBB-95B4-9BED-92B1-8C8FB933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8076-E5B6-3A4C-87A7-1086E85588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7720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eft">
            <a:extLst>
              <a:ext uri="{FF2B5EF4-FFF2-40B4-BE49-F238E27FC236}">
                <a16:creationId xmlns:a16="http://schemas.microsoft.com/office/drawing/2014/main" id="{2652AB4C-859E-EE4B-B33B-45A081EB493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4974C504-875C-1B42-BBBB-B011F730334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06A1388F-DA71-A94C-9D07-ED9C2D7BCB7A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EDF4B865-432F-3247-8CD1-6FFEFC76354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Instruktioner">
            <a:extLst>
              <a:ext uri="{FF2B5EF4-FFF2-40B4-BE49-F238E27FC236}">
                <a16:creationId xmlns:a16="http://schemas.microsoft.com/office/drawing/2014/main" id="{EA54578D-6726-5146-A4CE-CC2424143735}"/>
              </a:ext>
            </a:extLst>
          </p:cNvPr>
          <p:cNvSpPr txBox="1">
            <a:spLocks/>
          </p:cNvSpPr>
          <p:nvPr userDrawn="1"/>
        </p:nvSpPr>
        <p:spPr>
          <a:xfrm>
            <a:off x="-2952000" y="16597"/>
            <a:ext cx="2592388" cy="1987990"/>
          </a:xfrm>
          <a:prstGeom prst="rect">
            <a:avLst/>
          </a:prstGeom>
          <a:solidFill>
            <a:srgbClr val="FFEE8D"/>
          </a:solidFill>
        </p:spPr>
        <p:txBody>
          <a:bodyPr lIns="216000" tIns="216000" rIns="216000" bIns="216000">
            <a:spAutoFit/>
          </a:bodyPr>
          <a:lstStyle>
            <a:lvl1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900" b="1" kern="1200" cap="all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108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252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396000" indent="-108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700"/>
              </a:spcBef>
            </a:pPr>
            <a:r>
              <a:rPr lang="sv-SE" sz="700" noProof="0"/>
              <a:t>Textsida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Anpassa huvudtextrutans höjd baserat på rubrikens höjd. Använd stödlinjerna för korrekt placering.</a:t>
            </a:r>
            <a:br>
              <a:rPr lang="sv-SE" sz="700" noProof="0"/>
            </a:br>
            <a:endParaRPr lang="sv-SE" sz="700" noProof="0"/>
          </a:p>
          <a:p>
            <a:pPr lvl="1">
              <a:spcBef>
                <a:spcPts val="700"/>
              </a:spcBef>
            </a:pPr>
            <a:r>
              <a:rPr lang="sv-SE" sz="700" noProof="0"/>
              <a:t>Text slide</a:t>
            </a:r>
          </a:p>
          <a:p>
            <a:pPr>
              <a:spcBef>
                <a:spcPts val="700"/>
              </a:spcBef>
            </a:pPr>
            <a:r>
              <a:rPr lang="sv-SE" sz="700" noProof="0"/>
              <a:t>Adjust the height of the main text frame based on the height of the heading. Use the guides to find the correct placement.</a:t>
            </a:r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0C41EA15-051B-7D42-8A52-4B419EBDDF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A1B59C59-BCAC-9B41-B5F0-96DE388124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59675" cy="259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edit</a:t>
            </a:r>
            <a:r>
              <a:rPr lang="sv-SE"/>
              <a:t> Master text </a:t>
            </a:r>
            <a:r>
              <a:rPr lang="sv-SE" err="1"/>
              <a:t>styles</a:t>
            </a:r>
            <a:endParaRPr lang="sv-SE"/>
          </a:p>
          <a:p>
            <a:pPr lvl="1"/>
            <a:r>
              <a:rPr lang="sv-SE"/>
              <a:t>Second </a:t>
            </a:r>
            <a:r>
              <a:rPr lang="sv-SE" err="1"/>
              <a:t>level</a:t>
            </a:r>
            <a:endParaRPr lang="sv-SE"/>
          </a:p>
          <a:p>
            <a:pPr lvl="2"/>
            <a:r>
              <a:rPr lang="sv-SE" err="1"/>
              <a:t>Third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3"/>
            <a:r>
              <a:rPr lang="sv-SE" err="1"/>
              <a:t>Fourth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4"/>
            <a:r>
              <a:rPr lang="sv-SE" err="1"/>
              <a:t>Fifth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129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>
          <p15:clr>
            <a:srgbClr val="FBAE40"/>
          </p15:clr>
        </p15:guide>
        <p15:guide id="4" orient="horz" pos="14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3889380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sv-SE"/>
              <a:t>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92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BA398CB1-A590-2242-93E4-A5A30307C455}"/>
              </a:ext>
            </a:extLst>
          </p:cNvPr>
          <p:cNvPicPr>
            <a:picLocks/>
          </p:cNvPicPr>
          <p:nvPr userDrawn="1"/>
        </p:nvPicPr>
        <p:blipFill>
          <a:blip r:embed="rId78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2" name="Bottom">
            <a:extLst>
              <a:ext uri="{FF2B5EF4-FFF2-40B4-BE49-F238E27FC236}">
                <a16:creationId xmlns:a16="http://schemas.microsoft.com/office/drawing/2014/main" id="{3C8C0F28-4DE8-EF48-AE1E-CE79AD66C96D}"/>
              </a:ext>
            </a:extLst>
          </p:cNvPr>
          <p:cNvPicPr>
            <a:picLocks/>
          </p:cNvPicPr>
          <p:nvPr userDrawn="1"/>
        </p:nvPicPr>
        <p:blipFill>
          <a:blip r:embed="rId79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B1E7DAD-34CE-924B-B686-2C241696AF19}"/>
              </a:ext>
            </a:extLst>
          </p:cNvPr>
          <p:cNvPicPr>
            <a:picLocks/>
          </p:cNvPicPr>
          <p:nvPr userDrawn="1"/>
        </p:nvPicPr>
        <p:blipFill>
          <a:blip r:embed="rId78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8" name="Top">
            <a:extLst>
              <a:ext uri="{FF2B5EF4-FFF2-40B4-BE49-F238E27FC236}">
                <a16:creationId xmlns:a16="http://schemas.microsoft.com/office/drawing/2014/main" id="{202D5BB4-6243-AB43-8377-62AE9A5C7858}"/>
              </a:ext>
            </a:extLst>
          </p:cNvPr>
          <p:cNvPicPr>
            <a:picLocks/>
          </p:cNvPicPr>
          <p:nvPr userDrawn="1"/>
        </p:nvPicPr>
        <p:blipFill>
          <a:blip r:embed="rId79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3" name="RISE logo">
            <a:extLst>
              <a:ext uri="{FF2B5EF4-FFF2-40B4-BE49-F238E27FC236}">
                <a16:creationId xmlns:a16="http://schemas.microsoft.com/office/drawing/2014/main" id="{AF99272C-642F-0B40-968D-4CA2CA098D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3455988" y="5400000"/>
            <a:ext cx="865187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2022-00-00</a:t>
            </a: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863937" y="5400000"/>
            <a:ext cx="2592052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RISE — Research Institutes of Sweden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1404143" y="1800000"/>
            <a:ext cx="7561263" cy="30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/>
              <a:t>Nivå 1</a:t>
            </a:r>
          </a:p>
          <a:p>
            <a:pPr lvl="1"/>
            <a:r>
              <a:rPr lang="sv-SE" noProof="0"/>
              <a:t>Nivå 2</a:t>
            </a:r>
          </a:p>
          <a:p>
            <a:pPr lvl="2"/>
            <a:r>
              <a:rPr lang="sv-SE" noProof="0"/>
              <a:t>Nivå 3</a:t>
            </a:r>
          </a:p>
          <a:p>
            <a:pPr lvl="3"/>
            <a:r>
              <a:rPr lang="sv-SE" noProof="0"/>
              <a:t>Nivå 4</a:t>
            </a:r>
          </a:p>
          <a:p>
            <a:pPr lvl="4"/>
            <a:r>
              <a:rPr lang="sv-SE" noProof="0"/>
              <a:t>Nivå 5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noProof="0" err="1"/>
              <a:t>Headline</a:t>
            </a:r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6" r:id="rId1"/>
    <p:sldLayoutId id="2147493608" r:id="rId2"/>
    <p:sldLayoutId id="2147493480" r:id="rId3"/>
    <p:sldLayoutId id="2147493503" r:id="rId4"/>
    <p:sldLayoutId id="2147493589" r:id="rId5"/>
    <p:sldLayoutId id="2147493590" r:id="rId6"/>
    <p:sldLayoutId id="2147493501" r:id="rId7"/>
    <p:sldLayoutId id="2147493607" r:id="rId8"/>
    <p:sldLayoutId id="2147493515" r:id="rId9"/>
    <p:sldLayoutId id="2147493604" r:id="rId10"/>
    <p:sldLayoutId id="2147493526" r:id="rId11"/>
    <p:sldLayoutId id="2147493525" r:id="rId12"/>
    <p:sldLayoutId id="2147493541" r:id="rId13"/>
    <p:sldLayoutId id="2147493542" r:id="rId14"/>
    <p:sldLayoutId id="2147493519" r:id="rId15"/>
    <p:sldLayoutId id="2147493520" r:id="rId16"/>
    <p:sldLayoutId id="2147493516" r:id="rId17"/>
    <p:sldLayoutId id="2147493509" r:id="rId18"/>
    <p:sldLayoutId id="2147493527" r:id="rId19"/>
    <p:sldLayoutId id="2147493605" r:id="rId20"/>
    <p:sldLayoutId id="2147493606" r:id="rId21"/>
    <p:sldLayoutId id="2147493505" r:id="rId22"/>
    <p:sldLayoutId id="2147493510" r:id="rId23"/>
    <p:sldLayoutId id="2147493506" r:id="rId24"/>
    <p:sldLayoutId id="2147493511" r:id="rId25"/>
    <p:sldLayoutId id="2147493507" r:id="rId26"/>
    <p:sldLayoutId id="2147493512" r:id="rId27"/>
    <p:sldLayoutId id="2147493508" r:id="rId28"/>
    <p:sldLayoutId id="2147493513" r:id="rId29"/>
    <p:sldLayoutId id="2147493602" r:id="rId30"/>
    <p:sldLayoutId id="2147493603" r:id="rId31"/>
    <p:sldLayoutId id="2147493517" r:id="rId32"/>
    <p:sldLayoutId id="2147493518" r:id="rId33"/>
    <p:sldLayoutId id="2147493514" r:id="rId34"/>
    <p:sldLayoutId id="2147493523" r:id="rId35"/>
    <p:sldLayoutId id="2147493596" r:id="rId36"/>
    <p:sldLayoutId id="2147493521" r:id="rId37"/>
    <p:sldLayoutId id="2147493522" r:id="rId38"/>
    <p:sldLayoutId id="2147493591" r:id="rId39"/>
    <p:sldLayoutId id="2147493592" r:id="rId40"/>
    <p:sldLayoutId id="2147493600" r:id="rId41"/>
    <p:sldLayoutId id="2147493529" r:id="rId42"/>
    <p:sldLayoutId id="2147493540" r:id="rId43"/>
    <p:sldLayoutId id="2147493531" r:id="rId44"/>
    <p:sldLayoutId id="2147493530" r:id="rId45"/>
    <p:sldLayoutId id="2147493586" r:id="rId46"/>
    <p:sldLayoutId id="2147493524" r:id="rId47"/>
    <p:sldLayoutId id="2147493528" r:id="rId48"/>
    <p:sldLayoutId id="2147493571" r:id="rId49"/>
    <p:sldLayoutId id="2147493572" r:id="rId50"/>
    <p:sldLayoutId id="2147493570" r:id="rId51"/>
    <p:sldLayoutId id="2147493573" r:id="rId52"/>
    <p:sldLayoutId id="2147493577" r:id="rId53"/>
    <p:sldLayoutId id="2147493575" r:id="rId54"/>
    <p:sldLayoutId id="2147493581" r:id="rId55"/>
    <p:sldLayoutId id="2147493580" r:id="rId56"/>
    <p:sldLayoutId id="2147493587" r:id="rId57"/>
    <p:sldLayoutId id="2147493588" r:id="rId58"/>
    <p:sldLayoutId id="2147493569" r:id="rId59"/>
    <p:sldLayoutId id="2147493574" r:id="rId60"/>
    <p:sldLayoutId id="2147493578" r:id="rId61"/>
    <p:sldLayoutId id="2147493579" r:id="rId62"/>
    <p:sldLayoutId id="2147493584" r:id="rId63"/>
    <p:sldLayoutId id="2147493585" r:id="rId64"/>
    <p:sldLayoutId id="2147493582" r:id="rId65"/>
    <p:sldLayoutId id="2147493566" r:id="rId66"/>
    <p:sldLayoutId id="2147493568" r:id="rId67"/>
    <p:sldLayoutId id="2147493567" r:id="rId68"/>
    <p:sldLayoutId id="2147493583" r:id="rId69"/>
    <p:sldLayoutId id="2147493593" r:id="rId70"/>
    <p:sldLayoutId id="2147493594" r:id="rId71"/>
    <p:sldLayoutId id="2147493595" r:id="rId72"/>
    <p:sldLayoutId id="2147493599" r:id="rId73"/>
    <p:sldLayoutId id="2147493609" r:id="rId74"/>
    <p:sldLayoutId id="2147493610" r:id="rId75"/>
    <p:sldLayoutId id="2147493612" r:id="rId76"/>
  </p:sldLayoutIdLst>
  <p:hf sldNum="0" hdr="0" ftr="0" dt="0"/>
  <p:txStyles>
    <p:titleStyle>
      <a:lvl1pPr algn="l" defTabSz="518419" rtl="0" eaLnBrk="1" latinLnBrk="0" hangingPunct="1">
        <a:lnSpc>
          <a:spcPct val="8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518419" rtl="0" eaLnBrk="1" latinLnBrk="0" hangingPunct="1">
        <a:lnSpc>
          <a:spcPct val="12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51305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369724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3888143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406562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19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838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257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676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095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51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93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353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062" userDrawn="1">
          <p15:clr>
            <a:srgbClr val="F26B43"/>
          </p15:clr>
        </p15:guide>
        <p15:guide id="7" orient="horz" pos="3538" userDrawn="1">
          <p15:clr>
            <a:srgbClr val="F26B43"/>
          </p15:clr>
        </p15:guide>
        <p15:guide id="9" pos="6395" userDrawn="1">
          <p15:clr>
            <a:srgbClr val="F26B43"/>
          </p15:clr>
        </p15:guide>
        <p15:guide id="10" pos="136" userDrawn="1">
          <p15:clr>
            <a:srgbClr val="F26B43"/>
          </p15:clr>
        </p15:guide>
        <p15:guide id="11" orient="horz" pos="612" userDrawn="1">
          <p15:clr>
            <a:srgbClr val="F26B43"/>
          </p15:clr>
        </p15:guide>
        <p15:guide id="12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hyperlink" Target="http://hellotoyz.files.wordpress.com/2008/10/me2.jpg" TargetMode="External"/><Relationship Id="rId26" Type="http://schemas.openxmlformats.org/officeDocument/2006/relationships/image" Target="../media/image28.png"/><Relationship Id="rId3" Type="http://schemas.openxmlformats.org/officeDocument/2006/relationships/image" Target="../media/image6.jpeg"/><Relationship Id="rId21" Type="http://schemas.openxmlformats.org/officeDocument/2006/relationships/image" Target="../media/image23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5.jpeg"/><Relationship Id="rId10" Type="http://schemas.openxmlformats.org/officeDocument/2006/relationships/image" Target="../media/image13.png"/><Relationship Id="rId19" Type="http://schemas.openxmlformats.org/officeDocument/2006/relationships/image" Target="../media/image21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Joakim.Eriksson@ri.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hyperlink" Target="https://github.com/antmicro/kenning/blob/main/img/kenninglogo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A7771E6-81EF-2043-3CB5-440F3C7C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81" r="7344"/>
          <a:stretch/>
        </p:blipFill>
        <p:spPr>
          <a:xfrm>
            <a:off x="4004816" y="-13855"/>
            <a:ext cx="6404712" cy="5846330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B95CDCF-CBE0-623F-9F5A-3D763A8C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1190"/>
            <a:ext cx="4004816" cy="1915047"/>
          </a:xfrm>
        </p:spPr>
        <p:txBody>
          <a:bodyPr/>
          <a:lstStyle/>
          <a:p>
            <a:pPr algn="ctr"/>
            <a:r>
              <a:rPr lang="en-GB" sz="2400" dirty="0"/>
              <a:t> Edge AI in Action: Empowering Smart Devices &amp; Connected Physical Products</a:t>
            </a:r>
            <a:br>
              <a:rPr lang="en-GB" sz="2400" dirty="0"/>
            </a:br>
            <a:br>
              <a:rPr lang="en-GB" sz="2400" dirty="0"/>
            </a:b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de Pro Bold" pitchFamily="2" charset="0"/>
              </a:rPr>
              <a:t>Joakim Eriksson</a:t>
            </a:r>
            <a:br>
              <a:rPr lang="en-GB" sz="2400" dirty="0">
                <a:latin typeface="Code Pro Bold" pitchFamily="2" charset="0"/>
              </a:rPr>
            </a:br>
            <a:r>
              <a:rPr lang="en-GB" sz="1600" dirty="0">
                <a:latin typeface="Code Pro Bold" pitchFamily="2" charset="0"/>
              </a:rPr>
              <a:t>RISE Research Institutes of Sweden</a:t>
            </a:r>
            <a:br>
              <a:rPr lang="en-GB" sz="1600" dirty="0">
                <a:latin typeface="Code Pro Bold" pitchFamily="2" charset="0"/>
              </a:rPr>
            </a:br>
            <a:r>
              <a:rPr lang="en-GB" sz="1600" dirty="0">
                <a:latin typeface="Code Pro Bold" pitchFamily="2" charset="0"/>
              </a:rPr>
              <a:t>Computer Science Department</a:t>
            </a:r>
            <a:br>
              <a:rPr lang="en-GB" sz="1600" dirty="0">
                <a:latin typeface="Code Pro Bold" pitchFamily="2" charset="0"/>
              </a:rPr>
            </a:br>
            <a:br>
              <a:rPr lang="en-GB" sz="1600" dirty="0">
                <a:latin typeface="Code Pro Bold" pitchFamily="2" charset="0"/>
              </a:rPr>
            </a:br>
            <a:r>
              <a:rPr lang="en-GB" sz="1600" dirty="0">
                <a:latin typeface="Code Pro Bold" pitchFamily="2" charset="0"/>
              </a:rPr>
              <a:t>Guest Lecture </a:t>
            </a:r>
            <a:br>
              <a:rPr lang="en-GB" sz="1600" dirty="0">
                <a:latin typeface="Code Pro Bold" pitchFamily="2" charset="0"/>
              </a:rPr>
            </a:br>
            <a:r>
              <a:rPr lang="en-GB" sz="1600" dirty="0">
                <a:latin typeface="Code Pro Bold" pitchFamily="2" charset="0"/>
              </a:rPr>
              <a:t>November 11, 2025</a:t>
            </a:r>
            <a:br>
              <a:rPr lang="en-GB" sz="2400" dirty="0"/>
            </a:br>
            <a:br>
              <a:rPr lang="sv-SE" dirty="0"/>
            </a:br>
            <a:endParaRPr lang="sv-S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E111E-D411-17D4-2149-0EF78CA8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84" y="4652683"/>
            <a:ext cx="940222" cy="921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44560-DBB5-3526-0614-35CE6604ACD8}"/>
              </a:ext>
            </a:extLst>
          </p:cNvPr>
          <p:cNvSpPr txBox="1"/>
          <p:nvPr/>
        </p:nvSpPr>
        <p:spPr>
          <a:xfrm>
            <a:off x="1322158" y="5328248"/>
            <a:ext cx="22298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j</a:t>
            </a:r>
            <a:r>
              <a:rPr lang="en-SE" sz="1600" dirty="0"/>
              <a:t>oakim.eriksson@ri.se</a:t>
            </a:r>
          </a:p>
        </p:txBody>
      </p:sp>
    </p:spTree>
    <p:extLst>
      <p:ext uri="{BB962C8B-B14F-4D97-AF65-F5344CB8AC3E}">
        <p14:creationId xmlns:p14="http://schemas.microsoft.com/office/powerpoint/2010/main" val="176043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FD3267-D5EA-232B-98E7-6533DE77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458" y="2438362"/>
            <a:ext cx="2873876" cy="28738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94912A-C9F7-709B-E66B-09D366B0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Why Edge AI for products?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26F72F-A66B-755E-536D-07BF0182ACED}"/>
              </a:ext>
            </a:extLst>
          </p:cNvPr>
          <p:cNvSpPr txBox="1">
            <a:spLocks/>
          </p:cNvSpPr>
          <p:nvPr/>
        </p:nvSpPr>
        <p:spPr>
          <a:xfrm>
            <a:off x="863601" y="1987049"/>
            <a:ext cx="4320380" cy="2873877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SE" sz="1500" dirty="0"/>
              <a:t>Edge AI supports advanced control of physical/mechanical products 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Autonomous even during disconnects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Edge AI and edge computing create more software-defined products that can be upgraded (Tesla and others with updates) 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The product can adapt to its environment</a:t>
            </a:r>
            <a:br>
              <a:rPr lang="en-SE" sz="1500" dirty="0"/>
            </a:br>
            <a:r>
              <a:rPr lang="en-SE" sz="1500" dirty="0"/>
              <a:t>(by learning)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Competitiors adds it…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091861-1183-0ED9-839B-C1CD43B7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811" y="1790708"/>
            <a:ext cx="3212724" cy="2084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2B9F17-A187-0C85-BA61-8C280EEBA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1" y="4334459"/>
            <a:ext cx="2021903" cy="12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9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10467-8561-6D46-AF12-584E6924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78" y="516082"/>
            <a:ext cx="7560000" cy="360000"/>
          </a:xfrm>
        </p:spPr>
        <p:txBody>
          <a:bodyPr/>
          <a:lstStyle/>
          <a:p>
            <a:r>
              <a:rPr lang="en-SE" dirty="0"/>
              <a:t>What is coming?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9AACA-7787-97AC-4C95-46C17B2F3F1D}"/>
              </a:ext>
            </a:extLst>
          </p:cNvPr>
          <p:cNvSpPr txBox="1">
            <a:spLocks/>
          </p:cNvSpPr>
          <p:nvPr/>
        </p:nvSpPr>
        <p:spPr>
          <a:xfrm>
            <a:off x="936784" y="1388962"/>
            <a:ext cx="4032152" cy="3471963"/>
          </a:xfrm>
          <a:prstGeom prst="rect">
            <a:avLst/>
          </a:prstGeom>
        </p:spPr>
        <p:txBody>
          <a:bodyPr vert="horz" lIns="0" tIns="0" rIns="0" bIns="0" numCol="1" spcCol="43200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Humanoids</a:t>
            </a:r>
            <a:r>
              <a:rPr lang="sv-SE" dirty="0"/>
              <a:t>, smart </a:t>
            </a:r>
            <a:r>
              <a:rPr lang="sv-SE" dirty="0" err="1"/>
              <a:t>drones</a:t>
            </a:r>
            <a:r>
              <a:rPr lang="sv-SE" dirty="0"/>
              <a:t>, LLM &amp; </a:t>
            </a:r>
            <a:r>
              <a:rPr lang="sv-SE" dirty="0" err="1"/>
              <a:t>IoT</a:t>
            </a:r>
            <a:endParaRPr lang="sv-SE" dirty="0"/>
          </a:p>
          <a:p>
            <a:r>
              <a:rPr lang="sv-SE" dirty="0"/>
              <a:t>AI in </a:t>
            </a:r>
            <a:r>
              <a:rPr lang="sv-SE" dirty="0" err="1"/>
              <a:t>industry</a:t>
            </a:r>
            <a:r>
              <a:rPr lang="sv-SE" dirty="0"/>
              <a:t> (AI in </a:t>
            </a:r>
            <a:r>
              <a:rPr lang="sv-SE" dirty="0" err="1"/>
              <a:t>control</a:t>
            </a:r>
            <a:r>
              <a:rPr lang="sv-SE" dirty="0"/>
              <a:t> / </a:t>
            </a:r>
            <a:r>
              <a:rPr lang="sv-SE" dirty="0" err="1"/>
              <a:t>processes</a:t>
            </a:r>
            <a:r>
              <a:rPr lang="sv-SE" dirty="0"/>
              <a:t>)</a:t>
            </a:r>
          </a:p>
          <a:p>
            <a:r>
              <a:rPr lang="sv-SE" dirty="0"/>
              <a:t>RISC-V – AI Accelerators for the </a:t>
            </a:r>
            <a:r>
              <a:rPr lang="sv-SE" dirty="0" err="1"/>
              <a:t>Edge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125EC-7519-3A51-9560-1DEE3769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34" y="2681183"/>
            <a:ext cx="1923844" cy="1082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362E0-02D0-249B-4732-815CC20C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746" y="3956674"/>
            <a:ext cx="3071235" cy="1637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9A8E0-9773-E1EA-B75E-E651E45F3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20" y="2682875"/>
            <a:ext cx="151130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E5029-E162-F847-B946-2DE200C09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34" y="4259195"/>
            <a:ext cx="1511300" cy="151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604B9-A1B3-F6C1-B6DF-D46470198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389" y="1183921"/>
            <a:ext cx="4431681" cy="42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7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01DCC-46F5-A17D-6D9C-345391D3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4" y="1799503"/>
            <a:ext cx="4319589" cy="147945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FF90B-AE0C-BB9F-95E7-A408F9C38F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1" y="1799503"/>
            <a:ext cx="4321174" cy="2881151"/>
          </a:xfrm>
        </p:spPr>
        <p:txBody>
          <a:bodyPr>
            <a:normAutofit/>
          </a:bodyPr>
          <a:lstStyle/>
          <a:p>
            <a:r>
              <a:rPr lang="en-GB" sz="1500" dirty="0"/>
              <a:t>Idea: Connect several AI models into a systems that solves some task, involving both human interaction, and has effects on the real world</a:t>
            </a:r>
          </a:p>
          <a:p>
            <a:r>
              <a:rPr lang="en-GB" sz="1500" dirty="0"/>
              <a:t>Instantiation: A Candy Robot, equipped with a camera and a robot arm, which can manipulate candies on a table, and you can talk to it through a microphone and ask it for candy.</a:t>
            </a:r>
          </a:p>
          <a:p>
            <a:r>
              <a:rPr lang="en-GB" sz="1500" dirty="0"/>
              <a:t>Only local models run on a laptop with a GPU.</a:t>
            </a:r>
          </a:p>
          <a:p>
            <a:endParaRPr lang="en-SE" sz="15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2B45E20-8423-66A5-3CD9-E4324BF7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1"/>
            <a:ext cx="4321174" cy="288000"/>
          </a:xfrm>
        </p:spPr>
        <p:txBody>
          <a:bodyPr anchor="t">
            <a:normAutofit/>
          </a:bodyPr>
          <a:lstStyle/>
          <a:p>
            <a:r>
              <a:rPr lang="en-US" sz="2200" err="1"/>
              <a:t>CandyTron</a:t>
            </a:r>
            <a:r>
              <a:rPr lang="en-US" sz="2200"/>
              <a:t> 4000</a:t>
            </a:r>
          </a:p>
        </p:txBody>
      </p:sp>
      <p:pic>
        <p:nvPicPr>
          <p:cNvPr id="1026" name="Picture 2" descr="Razer Blade 16 – QHD+ OLED 240Hz, Ryzen AI 9 365, 32GB, 1TB, RTX 5070 Ti, Win 11">
            <a:extLst>
              <a:ext uri="{FF2B5EF4-FFF2-40B4-BE49-F238E27FC236}">
                <a16:creationId xmlns:a16="http://schemas.microsoft.com/office/drawing/2014/main" id="{B66706F9-A826-D5C0-C863-E0548079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3642447"/>
            <a:ext cx="20066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95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7FD17-7E48-5DC8-1025-E45A2B94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" t="2356" r="-287" b="-1"/>
          <a:stretch>
            <a:fillRect/>
          </a:stretch>
        </p:blipFill>
        <p:spPr>
          <a:xfrm>
            <a:off x="619760" y="1002461"/>
            <a:ext cx="9006710" cy="4468063"/>
          </a:xfrm>
          <a:prstGeom prst="rect">
            <a:avLst/>
          </a:prstGeom>
          <a:noFill/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21D8A382-DF55-E77A-947C-3EB4D3BB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46" y="361950"/>
            <a:ext cx="7928494" cy="690995"/>
          </a:xfrm>
        </p:spPr>
        <p:txBody>
          <a:bodyPr/>
          <a:lstStyle/>
          <a:p>
            <a:r>
              <a:rPr lang="en-US" dirty="0"/>
              <a:t>The ”Brain”: LLM with function calling / tool use</a:t>
            </a:r>
          </a:p>
        </p:txBody>
      </p:sp>
    </p:spTree>
    <p:extLst>
      <p:ext uri="{BB962C8B-B14F-4D97-AF65-F5344CB8AC3E}">
        <p14:creationId xmlns:p14="http://schemas.microsoft.com/office/powerpoint/2010/main" val="150413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A7E8D-4600-89C9-ECC2-3FEBC3E1F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12881" b="1380"/>
          <a:stretch>
            <a:fillRect/>
          </a:stretch>
        </p:blipFill>
        <p:spPr>
          <a:xfrm>
            <a:off x="274320" y="1178560"/>
            <a:ext cx="9330610" cy="454038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3C73511-F4F3-3765-DEC2-B35BF12E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46" y="361950"/>
            <a:ext cx="7928494" cy="690995"/>
          </a:xfrm>
        </p:spPr>
        <p:txBody>
          <a:bodyPr/>
          <a:lstStyle/>
          <a:p>
            <a:r>
              <a:rPr lang="en-US" dirty="0"/>
              <a:t>The Eyes – Computer Vision / Yolo 11</a:t>
            </a:r>
          </a:p>
        </p:txBody>
      </p:sp>
    </p:spTree>
    <p:extLst>
      <p:ext uri="{BB962C8B-B14F-4D97-AF65-F5344CB8AC3E}">
        <p14:creationId xmlns:p14="http://schemas.microsoft.com/office/powerpoint/2010/main" val="278568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47384-CCBB-6472-3307-9BBB97AB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8"/>
          <a:stretch>
            <a:fillRect/>
          </a:stretch>
        </p:blipFill>
        <p:spPr>
          <a:xfrm>
            <a:off x="445264" y="1219199"/>
            <a:ext cx="9282649" cy="461327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8C304BC-90A9-7E3C-ECFE-3CCA60D9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46" y="361950"/>
            <a:ext cx="7928494" cy="690995"/>
          </a:xfrm>
        </p:spPr>
        <p:txBody>
          <a:bodyPr/>
          <a:lstStyle/>
          <a:p>
            <a:r>
              <a:rPr lang="en-US" dirty="0"/>
              <a:t>Ears and Mouth – Speech Pipeline</a:t>
            </a:r>
          </a:p>
        </p:txBody>
      </p:sp>
    </p:spTree>
    <p:extLst>
      <p:ext uri="{BB962C8B-B14F-4D97-AF65-F5344CB8AC3E}">
        <p14:creationId xmlns:p14="http://schemas.microsoft.com/office/powerpoint/2010/main" val="54907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EC8E9-065B-E2AF-A6DE-930279A978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4D84C-0091-CB38-6DC7-BABA9786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547725"/>
            <a:ext cx="7975600" cy="469575"/>
          </a:xfrm>
        </p:spPr>
        <p:txBody>
          <a:bodyPr/>
          <a:lstStyle/>
          <a:p>
            <a:r>
              <a:rPr lang="en-SE" dirty="0"/>
              <a:t>The Integration - Conversation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3294B-B455-B8E0-8650-78DBC126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5"/>
          <a:stretch>
            <a:fillRect/>
          </a:stretch>
        </p:blipFill>
        <p:spPr>
          <a:xfrm>
            <a:off x="300253" y="1149928"/>
            <a:ext cx="9333921" cy="45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BF0258-3182-0951-2237-1CB70AD7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44" y="2032873"/>
            <a:ext cx="2036385" cy="12122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6EFEDB-9CCB-8AD8-5A3C-0A7322E2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96" y="469200"/>
            <a:ext cx="8942368" cy="1127246"/>
          </a:xfrm>
        </p:spPr>
        <p:txBody>
          <a:bodyPr/>
          <a:lstStyle/>
          <a:p>
            <a:r>
              <a:rPr lang="en-GB" b="1" dirty="0">
                <a:solidFill>
                  <a:srgbClr val="363636"/>
                </a:solidFill>
                <a:latin typeface="Google Sans"/>
              </a:rPr>
              <a:t>Next Step: Vision-Language-Action Models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A1A7F8-CF16-EDBC-745F-8408EA7C01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SE" dirty="0"/>
              <a:t>What is the next generation?</a:t>
            </a:r>
            <a:br>
              <a:rPr lang="en-SE" dirty="0"/>
            </a:br>
            <a:r>
              <a:rPr lang="en-SE" dirty="0"/>
              <a:t>CandyTron 4000</a:t>
            </a:r>
          </a:p>
          <a:p>
            <a:endParaRPr lang="en-SE" dirty="0"/>
          </a:p>
          <a:p>
            <a:endParaRPr lang="en-SE" dirty="0"/>
          </a:p>
          <a:p>
            <a:endParaRPr lang="en-SE" dirty="0"/>
          </a:p>
          <a:p>
            <a:r>
              <a:rPr lang="en-SE" dirty="0"/>
              <a:t>Vision-language-action?</a:t>
            </a:r>
          </a:p>
          <a:p>
            <a:pPr lvl="1"/>
            <a:r>
              <a:rPr lang="en-SE" dirty="0"/>
              <a:t>Add vision as input to LLM</a:t>
            </a:r>
          </a:p>
          <a:p>
            <a:pPr lvl="1"/>
            <a:r>
              <a:rPr lang="en-SE" dirty="0"/>
              <a:t>(sound also)</a:t>
            </a:r>
          </a:p>
          <a:p>
            <a:pPr lvl="1"/>
            <a:r>
              <a:rPr lang="en-SE" dirty="0"/>
              <a:t>Add actions as output from LLM</a:t>
            </a:r>
          </a:p>
          <a:p>
            <a:r>
              <a:rPr lang="en-SE" dirty="0"/>
              <a:t>Huggingface – Le Robot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A2F8BD-900B-3FD1-DD3C-17F7B687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46683" y="1175321"/>
            <a:ext cx="4406384" cy="197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325BC-FBC2-683B-6781-4C54C1D6C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81" y="3245169"/>
            <a:ext cx="4809194" cy="244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35FD8-6F71-797C-3595-1040F1401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282" y="145303"/>
            <a:ext cx="1099766" cy="1099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AFA635-AD0F-EB93-C749-BA0EB5955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100" y="2285233"/>
            <a:ext cx="889585" cy="865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1ED7DC-9F91-3580-0B1D-10D045761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716" y="3916084"/>
            <a:ext cx="1010168" cy="149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3681C5-0E4E-105B-CA5A-8AEE512F29EA}"/>
              </a:ext>
            </a:extLst>
          </p:cNvPr>
          <p:cNvCxnSpPr/>
          <p:nvPr/>
        </p:nvCxnSpPr>
        <p:spPr>
          <a:xfrm flipV="1">
            <a:off x="3267075" y="4848225"/>
            <a:ext cx="990600" cy="1428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26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7B21-0038-2004-1441-613158CF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149" y="514350"/>
            <a:ext cx="7561263" cy="360000"/>
          </a:xfrm>
        </p:spPr>
        <p:txBody>
          <a:bodyPr/>
          <a:lstStyle/>
          <a:p>
            <a:r>
              <a:rPr lang="en-SE" dirty="0"/>
              <a:t>Next Step – The Humanoid!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EA0C-9245-DDD8-96EE-9B7F5CC34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2798" y="1281119"/>
            <a:ext cx="4406384" cy="3700652"/>
          </a:xfrm>
        </p:spPr>
        <p:txBody>
          <a:bodyPr/>
          <a:lstStyle/>
          <a:p>
            <a:r>
              <a:rPr lang="en-SE" dirty="0"/>
              <a:t>NEO – The soft-humanoid for your home</a:t>
            </a:r>
            <a:br>
              <a:rPr lang="en-SE" dirty="0"/>
            </a:br>
            <a:r>
              <a:rPr lang="en-SE" dirty="0"/>
              <a:t>(or office)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5CAFD-7287-CCC3-6C2F-F8C61283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8781" y="1281119"/>
            <a:ext cx="4406384" cy="3700652"/>
          </a:xfrm>
        </p:spPr>
        <p:txBody>
          <a:bodyPr/>
          <a:lstStyle/>
          <a:p>
            <a:r>
              <a:rPr lang="en-SE" dirty="0"/>
              <a:t>Inside NEO – NVIDIA - Thor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55CD2-9590-6EDA-1D26-02AE6A35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24" y="3558494"/>
            <a:ext cx="32258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51DE4-338B-8FAE-F8E2-830E71B2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1" y="1735299"/>
            <a:ext cx="2448221" cy="2185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608BD-A9B1-E771-BBDB-885C4C0B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81" y="1823564"/>
            <a:ext cx="4391665" cy="2727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A14B-038E-CC1A-44AB-B0B9F850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250" y="4653235"/>
            <a:ext cx="1934379" cy="10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6C15-0394-2155-3B6E-52C9E3FF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19" y="551491"/>
            <a:ext cx="7561263" cy="360000"/>
          </a:xfrm>
        </p:spPr>
        <p:txBody>
          <a:bodyPr/>
          <a:lstStyle/>
          <a:p>
            <a:r>
              <a:rPr lang="en-SE" dirty="0"/>
              <a:t>Gör din egen Candytron…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E4B1-0A5B-D1D5-6EF4-A683F434F4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E" dirty="0"/>
              <a:t>Gitrepo med nästa variant av Candytron (MCP)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joakimeriksson</a:t>
            </a:r>
            <a:r>
              <a:rPr lang="en-GB" dirty="0"/>
              <a:t>/</a:t>
            </a:r>
            <a:r>
              <a:rPr lang="en-GB" dirty="0" err="1"/>
              <a:t>mcp</a:t>
            </a:r>
            <a:r>
              <a:rPr lang="en-GB" dirty="0"/>
              <a:t>-agents</a:t>
            </a:r>
            <a:endParaRPr lang="en-SE" dirty="0"/>
          </a:p>
          <a:p>
            <a:endParaRPr lang="en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EDAB0-B91B-89B4-F059-272E58AA8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798" y="2474896"/>
            <a:ext cx="4406900" cy="27783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A4F07E-C009-1778-7BA1-FBB1D494C1A7}"/>
              </a:ext>
            </a:extLst>
          </p:cNvPr>
          <p:cNvSpPr txBox="1">
            <a:spLocks/>
          </p:cNvSpPr>
          <p:nvPr/>
        </p:nvSpPr>
        <p:spPr>
          <a:xfrm>
            <a:off x="5248780" y="1552626"/>
            <a:ext cx="5032358" cy="3700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dirty="0"/>
              <a:t>Gitrepo med nästa variant av Candytron (EU project)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/cluster1-arrowcolony/</a:t>
            </a:r>
            <a:r>
              <a:rPr lang="en-GB" dirty="0" err="1"/>
              <a:t>candytron</a:t>
            </a:r>
            <a:r>
              <a:rPr lang="en-GB" dirty="0"/>
              <a:t>-demo</a:t>
            </a:r>
          </a:p>
          <a:p>
            <a:endParaRPr lang="en-SE" dirty="0"/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526D6-20CD-483B-7F56-8165307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35" y="2802411"/>
            <a:ext cx="3743142" cy="2450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0723A-7CE8-B9B7-DDAF-4AA92768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35" y="3653072"/>
            <a:ext cx="1123221" cy="19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319800-894E-A9C7-7B07-EB409095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52" y="3906454"/>
            <a:ext cx="1584600" cy="158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7FD0B-01F7-1251-B0B9-370EBA34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673" y="874251"/>
            <a:ext cx="2071892" cy="2071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31A2F-380A-C882-3FE4-1BC2B639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876" y="1377339"/>
            <a:ext cx="1078086" cy="2029080"/>
          </a:xfrm>
          <a:prstGeom prst="rect">
            <a:avLst/>
          </a:prstGeom>
        </p:spPr>
      </p:pic>
      <p:sp>
        <p:nvSpPr>
          <p:cNvPr id="150" name="2000"/>
          <p:cNvSpPr txBox="1">
            <a:spLocks noGrp="1"/>
          </p:cNvSpPr>
          <p:nvPr>
            <p:ph type="body" sz="quarter" idx="1"/>
          </p:nvPr>
        </p:nvSpPr>
        <p:spPr>
          <a:xfrm>
            <a:off x="-294536" y="816693"/>
            <a:ext cx="3435738" cy="30780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758951">
              <a:lnSpc>
                <a:spcPct val="80000"/>
              </a:lnSpc>
              <a:spcBef>
                <a:spcPts val="400"/>
              </a:spcBef>
              <a:defRPr sz="3652"/>
            </a:lvl1pPr>
          </a:lstStyle>
          <a:p>
            <a:r>
              <a:rPr sz="1191" dirty="0"/>
              <a:t>2000</a:t>
            </a:r>
          </a:p>
        </p:txBody>
      </p:sp>
      <p:sp>
        <p:nvSpPr>
          <p:cNvPr id="151" name="2010"/>
          <p:cNvSpPr txBox="1"/>
          <p:nvPr/>
        </p:nvSpPr>
        <p:spPr>
          <a:xfrm>
            <a:off x="2229228" y="741596"/>
            <a:ext cx="3437088" cy="30780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38880" bIns="38880" anchor="b">
            <a:normAutofit/>
          </a:bodyPr>
          <a:lstStyle>
            <a:lvl1pPr algn="ctr" defTabSz="758951">
              <a:lnSpc>
                <a:spcPct val="80000"/>
              </a:lnSpc>
              <a:spcBef>
                <a:spcPts val="400"/>
              </a:spcBef>
              <a:defRPr sz="3652" b="1"/>
            </a:lvl1pPr>
          </a:lstStyle>
          <a:p>
            <a:r>
              <a:rPr sz="1361" dirty="0"/>
              <a:t>2010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568903" y="1739955"/>
            <a:ext cx="1959519" cy="2487345"/>
            <a:chOff x="0" y="0"/>
            <a:chExt cx="4608512" cy="5849885"/>
          </a:xfrm>
        </p:grpSpPr>
        <p:pic>
          <p:nvPicPr>
            <p:cNvPr id="152" name="image7.png" descr="image7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3904854" cy="3423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image8.jpg" descr="image8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958" y="1988688"/>
              <a:ext cx="4403555" cy="386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8" name="image12.png" descr="image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9297" y="1900373"/>
            <a:ext cx="608295" cy="183704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2015-2020…"/>
          <p:cNvSpPr txBox="1"/>
          <p:nvPr/>
        </p:nvSpPr>
        <p:spPr>
          <a:xfrm>
            <a:off x="5352338" y="714294"/>
            <a:ext cx="3437088" cy="30780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38880" bIns="38880" anchor="b">
            <a:normAutofit/>
          </a:bodyPr>
          <a:lstStyle>
            <a:lvl1pPr algn="ctr" defTabSz="832104">
              <a:lnSpc>
                <a:spcPct val="80000"/>
              </a:lnSpc>
              <a:spcBef>
                <a:spcPts val="400"/>
              </a:spcBef>
              <a:defRPr sz="3640" b="1"/>
            </a:lvl1pPr>
          </a:lstStyle>
          <a:p>
            <a:pPr>
              <a:defRPr b="0"/>
            </a:pPr>
            <a:r>
              <a:rPr sz="1548" dirty="0"/>
              <a:t>202</a:t>
            </a:r>
            <a:r>
              <a:rPr lang="sv-SE" sz="1548" dirty="0"/>
              <a:t>0</a:t>
            </a:r>
            <a:endParaRPr sz="1548" dirty="0"/>
          </a:p>
        </p:txBody>
      </p:sp>
      <p:sp>
        <p:nvSpPr>
          <p:cNvPr id="162" name="Trend: Internet of Things / Towards 50 billion devices"/>
          <p:cNvSpPr txBox="1"/>
          <p:nvPr/>
        </p:nvSpPr>
        <p:spPr>
          <a:xfrm>
            <a:off x="1999716" y="123804"/>
            <a:ext cx="6802135" cy="4972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38880" bIns="38880">
            <a:spAutoFit/>
          </a:bodyPr>
          <a:lstStyle>
            <a:lvl1pPr>
              <a:defRPr sz="6400"/>
            </a:lvl1pPr>
          </a:lstStyle>
          <a:p>
            <a:r>
              <a:rPr lang="sv-SE" sz="2721" dirty="0"/>
              <a:t>Internet </a:t>
            </a:r>
            <a:r>
              <a:rPr lang="sv-SE" sz="2721" dirty="0" err="1"/>
              <a:t>of</a:t>
            </a:r>
            <a:r>
              <a:rPr lang="sv-SE" sz="2721" dirty="0"/>
              <a:t> </a:t>
            </a:r>
            <a:r>
              <a:rPr lang="sv-SE" sz="2721" dirty="0" err="1"/>
              <a:t>Things</a:t>
            </a:r>
            <a:r>
              <a:rPr lang="sv-SE" sz="2721" dirty="0"/>
              <a:t> / </a:t>
            </a:r>
            <a:r>
              <a:rPr lang="sv-SE" sz="2721" dirty="0" err="1"/>
              <a:t>Connected</a:t>
            </a:r>
            <a:r>
              <a:rPr lang="sv-SE" sz="2721" dirty="0"/>
              <a:t> Products</a:t>
            </a:r>
            <a:endParaRPr sz="2721" dirty="0"/>
          </a:p>
        </p:txBody>
      </p:sp>
      <p:sp>
        <p:nvSpPr>
          <p:cNvPr id="172" name="PC"/>
          <p:cNvSpPr txBox="1"/>
          <p:nvPr/>
        </p:nvSpPr>
        <p:spPr>
          <a:xfrm>
            <a:off x="1269839" y="5397122"/>
            <a:ext cx="551115" cy="1962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38880" bIns="38880">
            <a:spAutoFit/>
          </a:bodyPr>
          <a:lstStyle/>
          <a:p>
            <a:r>
              <a:rPr sz="765" dirty="0"/>
              <a:t>PC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5010DE-3841-594C-08BB-C0616E6683CD}"/>
              </a:ext>
            </a:extLst>
          </p:cNvPr>
          <p:cNvGrpSpPr/>
          <p:nvPr/>
        </p:nvGrpSpPr>
        <p:grpSpPr>
          <a:xfrm>
            <a:off x="2916409" y="1541972"/>
            <a:ext cx="2640222" cy="4145326"/>
            <a:chOff x="4863492" y="1844824"/>
            <a:chExt cx="3104717" cy="4874614"/>
          </a:xfrm>
        </p:grpSpPr>
        <p:pic>
          <p:nvPicPr>
            <p:cNvPr id="155" name="image9.png" descr="image9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51525" y="1902517"/>
              <a:ext cx="1760620" cy="15984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6" name="image10.png" descr="image10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1526" y="3023030"/>
              <a:ext cx="1520540" cy="24980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7" name="image11.png" descr="image11.png"/>
            <p:cNvPicPr>
              <a:picLocks noChangeAspect="1"/>
            </p:cNvPicPr>
            <p:nvPr/>
          </p:nvPicPr>
          <p:blipFill>
            <a:blip r:embed="rId11"/>
            <a:srcRect l="4000"/>
            <a:stretch>
              <a:fillRect/>
            </a:stretch>
          </p:blipFill>
          <p:spPr>
            <a:xfrm>
              <a:off x="5794303" y="1844824"/>
              <a:ext cx="1399600" cy="233081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9" name="http://wargard.blogg.se/images/2009/playstation3_000_39174435.jpg" descr="http://wargard.blogg.se/images/2009/playstation3_000_39174435.jpg"/>
            <p:cNvPicPr>
              <a:picLocks noChangeAspect="1"/>
            </p:cNvPicPr>
            <p:nvPr/>
          </p:nvPicPr>
          <p:blipFill>
            <a:blip r:embed="rId12"/>
            <a:srcRect l="7401" t="5039"/>
            <a:stretch>
              <a:fillRect/>
            </a:stretch>
          </p:blipFill>
          <p:spPr>
            <a:xfrm>
              <a:off x="6519677" y="4464496"/>
              <a:ext cx="1448532" cy="174537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ttp://www.techfresh.net/wp-content/uploads/2009/02/net-tv1.jpg" descr="http://www.techfresh.net/wp-content/uploads/2009/02/net-tv1.jpg"/>
            <p:cNvPicPr>
              <a:picLocks noChangeAspect="1"/>
            </p:cNvPicPr>
            <p:nvPr/>
          </p:nvPicPr>
          <p:blipFill>
            <a:blip r:embed="rId13"/>
            <a:srcRect l="9633" t="8999" r="9634"/>
            <a:stretch>
              <a:fillRect/>
            </a:stretch>
          </p:blipFill>
          <p:spPr>
            <a:xfrm>
              <a:off x="4863492" y="4896544"/>
              <a:ext cx="1863379" cy="155679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3" name="Media"/>
            <p:cNvSpPr txBox="1"/>
            <p:nvPr/>
          </p:nvSpPr>
          <p:spPr>
            <a:xfrm>
              <a:off x="5519936" y="6488669"/>
              <a:ext cx="535723" cy="23076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tIns="38880" bIns="38880">
              <a:spAutoFit/>
            </a:bodyPr>
            <a:lstStyle/>
            <a:p>
              <a:r>
                <a:rPr sz="765"/>
                <a:t>Media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05CA58-DBC9-83BB-EE55-8759B0736CDA}"/>
              </a:ext>
            </a:extLst>
          </p:cNvPr>
          <p:cNvGrpSpPr/>
          <p:nvPr/>
        </p:nvGrpSpPr>
        <p:grpSpPr>
          <a:xfrm>
            <a:off x="5556631" y="1130536"/>
            <a:ext cx="2426104" cy="4597035"/>
            <a:chOff x="7743064" y="1313645"/>
            <a:chExt cx="2852929" cy="5405793"/>
          </a:xfrm>
        </p:grpSpPr>
        <p:pic>
          <p:nvPicPr>
            <p:cNvPr id="164" name="http://www.techsavvydiary.com/wp-content/uploads/2011/04/refrigerator2.jpg" descr="http://www.techsavvydiary.com/wp-content/uploads/2011/04/refrigerator2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1816" y="3384376"/>
              <a:ext cx="1584176" cy="15841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5" name="http://carbonetix.com.au/wwx/blog/wp-content/uploads/smartmeter_full.jpg" descr="http://carbonetix.com.au/wwx/blog/wp-content/uploads/smartmeter_full.jp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192" y="2232248"/>
              <a:ext cx="936104" cy="119339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6" name="http://www.treehugger.com/philips-LED-lights.jpg" descr="http://www.treehugger.com/philips-LED-lights.jpg"/>
            <p:cNvPicPr>
              <a:picLocks noChangeAspect="1"/>
            </p:cNvPicPr>
            <p:nvPr/>
          </p:nvPicPr>
          <p:blipFill>
            <a:blip r:embed="rId16"/>
            <a:srcRect l="69453" b="26997"/>
            <a:stretch>
              <a:fillRect/>
            </a:stretch>
          </p:blipFill>
          <p:spPr>
            <a:xfrm>
              <a:off x="8832304" y="2088233"/>
              <a:ext cx="600581" cy="107338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7" name="http://www.instablogsimages.com/images/2011/04/27/eco-friendly-washing-machine-gorenje-wa60125_rect540_RXDer_52.jpg" descr="http://www.instablogsimages.com/images/2011/04/27/eco-friendly-washing-machine-gorenje-wa60125_rect540_RXDer_52.jp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40217" y="3528392"/>
              <a:ext cx="973233" cy="13003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8" name="http://hellotoyz.files.wordpress.com/2008/10/me2.jpg?w=184&amp;h=300" descr="http://hellotoyz.files.wordpress.com/2008/10/me2.jpg?w=184&amp;h=300">
              <a:hlinkClick r:id="rId18"/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840011" y="1534989"/>
              <a:ext cx="648477" cy="10573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9" name="LeapFrog My Pal Scout LeapFrog My Pal Scout Review" descr="LeapFrog My Pal Scout LeapFrog My Pal Scout Review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48328" y="1368152"/>
              <a:ext cx="720080" cy="7200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1" name="http://t0.gstatic.com/images?q=tbn:ANd9GcROoJ34l-YfV_sRvMR-sCaJSa-1hYDkJx9AZ3XL7oRpBm2GRQse&amp;t=1" descr="http://t0.gstatic.com/images?q=tbn:ANd9GcROoJ34l-YfV_sRvMR-sCaJSa-1hYDkJx9AZ3XL7oRpBm2GRQse&amp;t=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275845" y="2880320"/>
              <a:ext cx="1320148" cy="7920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4" name="Embedded"/>
            <p:cNvSpPr txBox="1"/>
            <p:nvPr/>
          </p:nvSpPr>
          <p:spPr>
            <a:xfrm>
              <a:off x="8760297" y="6488669"/>
              <a:ext cx="756270" cy="23076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tIns="38880" bIns="38880">
              <a:spAutoFit/>
            </a:bodyPr>
            <a:lstStyle/>
            <a:p>
              <a:r>
                <a:rPr sz="765" dirty="0"/>
                <a:t>Embedded</a:t>
              </a:r>
            </a:p>
          </p:txBody>
        </p:sp>
        <p:pic>
          <p:nvPicPr>
            <p:cNvPr id="1026" name="Picture 2" descr="Different sensors in a Tesla model X. : coolguides">
              <a:extLst>
                <a:ext uri="{FF2B5EF4-FFF2-40B4-BE49-F238E27FC236}">
                  <a16:creationId xmlns:a16="http://schemas.microsoft.com/office/drawing/2014/main" id="{8CE3DA9D-41C7-9547-8C95-60064DBC5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" r="782"/>
            <a:stretch/>
          </p:blipFill>
          <p:spPr bwMode="auto">
            <a:xfrm>
              <a:off x="8362683" y="5193584"/>
              <a:ext cx="2180823" cy="1210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usqvarna AUTOMOWER® 430XH (967 85 29-05) – Mowbility Sales &amp; Service Online">
              <a:extLst>
                <a:ext uri="{FF2B5EF4-FFF2-40B4-BE49-F238E27FC236}">
                  <a16:creationId xmlns:a16="http://schemas.microsoft.com/office/drawing/2014/main" id="{7DE0C861-8D01-1043-A668-5394041C5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064" y="1313645"/>
              <a:ext cx="1150325" cy="762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2015-2020…">
            <a:extLst>
              <a:ext uri="{FF2B5EF4-FFF2-40B4-BE49-F238E27FC236}">
                <a16:creationId xmlns:a16="http://schemas.microsoft.com/office/drawing/2014/main" id="{7E08424C-BBE5-5021-792C-D2CE29913295}"/>
              </a:ext>
            </a:extLst>
          </p:cNvPr>
          <p:cNvSpPr txBox="1"/>
          <p:nvPr/>
        </p:nvSpPr>
        <p:spPr>
          <a:xfrm>
            <a:off x="7705161" y="692980"/>
            <a:ext cx="3437088" cy="30780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38880" bIns="38880" anchor="b">
            <a:normAutofit/>
          </a:bodyPr>
          <a:lstStyle>
            <a:lvl1pPr algn="ctr" defTabSz="832104">
              <a:lnSpc>
                <a:spcPct val="80000"/>
              </a:lnSpc>
              <a:spcBef>
                <a:spcPts val="400"/>
              </a:spcBef>
              <a:defRPr sz="3640" b="1"/>
            </a:lvl1pPr>
          </a:lstStyle>
          <a:p>
            <a:pPr>
              <a:defRPr b="0"/>
            </a:pPr>
            <a:r>
              <a:rPr lang="sv-SE" sz="1548" dirty="0"/>
              <a:t>&gt;</a:t>
            </a:r>
            <a:r>
              <a:rPr sz="1548" dirty="0"/>
              <a:t>202</a:t>
            </a:r>
            <a:r>
              <a:rPr lang="sv-SE" sz="1548" dirty="0"/>
              <a:t>5…</a:t>
            </a:r>
            <a:endParaRPr sz="154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1C25-FF9E-C481-995A-F6DA41EDFC8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8405" y="2165103"/>
            <a:ext cx="1231818" cy="1269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D4FEE-F647-7CD0-477B-C743F438E8E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28328" y="3450138"/>
            <a:ext cx="1078086" cy="1078086"/>
          </a:xfrm>
          <a:prstGeom prst="rect">
            <a:avLst/>
          </a:prstGeom>
        </p:spPr>
      </p:pic>
      <p:sp>
        <p:nvSpPr>
          <p:cNvPr id="9" name="Embedded">
            <a:extLst>
              <a:ext uri="{FF2B5EF4-FFF2-40B4-BE49-F238E27FC236}">
                <a16:creationId xmlns:a16="http://schemas.microsoft.com/office/drawing/2014/main" id="{F4E27E1A-13FF-20C0-4F2C-1E1AE47579B2}"/>
              </a:ext>
            </a:extLst>
          </p:cNvPr>
          <p:cNvSpPr txBox="1"/>
          <p:nvPr/>
        </p:nvSpPr>
        <p:spPr>
          <a:xfrm>
            <a:off x="9046250" y="5383490"/>
            <a:ext cx="562975" cy="1962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38880" bIns="38880">
            <a:spAutoFit/>
          </a:bodyPr>
          <a:lstStyle/>
          <a:p>
            <a:r>
              <a:rPr lang="sv-SE" sz="765" dirty="0" err="1"/>
              <a:t>Robotics</a:t>
            </a:r>
            <a:endParaRPr sz="76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E63890-E100-E3DD-D2DA-722EF2CE4F6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26104" y="4240314"/>
            <a:ext cx="269994" cy="836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56AEC-2CCD-B197-EBF8-EF36111F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53" r="2" b="2"/>
          <a:stretch/>
        </p:blipFill>
        <p:spPr>
          <a:xfrm>
            <a:off x="5184776" y="10"/>
            <a:ext cx="5183188" cy="5832465"/>
          </a:xfrm>
          <a:prstGeom prst="rect">
            <a:avLst/>
          </a:prstGeo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13DAB99-CCAE-5C43-7282-1A639833EB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8" y="2483975"/>
            <a:ext cx="3455989" cy="2520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Joakim Eriksson, RISE</a:t>
            </a:r>
            <a:br>
              <a:rPr lang="en-US" dirty="0"/>
            </a:br>
            <a:r>
              <a:rPr lang="en-US" dirty="0" err="1"/>
              <a:t>j</a:t>
            </a:r>
            <a:r>
              <a:rPr lang="en-US" dirty="0" err="1">
                <a:hlinkClick r:id="rId4"/>
              </a:rPr>
              <a:t>oakim.eriksson@ri.se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986911-70DB-D412-5CEC-E65D0C79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827550"/>
            <a:ext cx="3772569" cy="1033334"/>
          </a:xfrm>
        </p:spPr>
        <p:txBody>
          <a:bodyPr anchor="t">
            <a:normAutofit/>
          </a:bodyPr>
          <a:lstStyle/>
          <a:p>
            <a:r>
              <a:rPr lang="en-SE" sz="2400" dirty="0"/>
              <a:t>Thanks for Listening!</a:t>
            </a:r>
            <a:br>
              <a:rPr lang="en-SE" sz="2400" dirty="0"/>
            </a:br>
            <a:br>
              <a:rPr lang="en-SE" sz="2400" dirty="0"/>
            </a:br>
            <a:r>
              <a:rPr lang="en-SE" sz="2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8031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6A6E-DB7D-BD81-5DFA-CD55DEE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 anchor="ctr">
            <a:normAutofit/>
          </a:bodyPr>
          <a:lstStyle/>
          <a:p>
            <a:r>
              <a:rPr lang="en-SE" sz="2500" dirty="0"/>
              <a:t>The RISE of Edge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0652-E502-480F-451C-347BA4A4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85" y="1635876"/>
            <a:ext cx="4164991" cy="35691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Explosion of Data &amp; Devices:</a:t>
            </a:r>
            <a:r>
              <a:rPr lang="en-GB" sz="1400" dirty="0"/>
              <a:t> Billions of IoT devices are online, generating massive data at the “edge”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Why Edge AI Now:</a:t>
            </a:r>
            <a:r>
              <a:rPr lang="en-GB" sz="1400" dirty="0"/>
              <a:t>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Cloud computing can’t efficiently handle real-time needs. Latency, bandwidth, and privacy demands push intelligence closer to the edge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IoT device  computing get more compute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Embedded systems SoC are growing fast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8-bit via 16-bit to 32-bit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From a few KBs to MBs of RAM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Small Edge / Strong IoT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Before: Small CPU-based Linux - RPi 1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Now: GPU capable devices Jetson Orin Nano</a:t>
            </a:r>
          </a:p>
          <a:p>
            <a:pPr>
              <a:lnSpc>
                <a:spcPct val="110000"/>
              </a:lnSpc>
            </a:pPr>
            <a:endParaRPr lang="en-SE" sz="1400" dirty="0"/>
          </a:p>
        </p:txBody>
      </p:sp>
      <p:pic>
        <p:nvPicPr>
          <p:cNvPr id="1026" name="Picture 2" descr="Waveshare Jetson Orin Nano AI Development Kit, for Embedded Systems and Edge Systems, with Jetson Orin Nano 8GB Memory Cor...">
            <a:extLst>
              <a:ext uri="{FF2B5EF4-FFF2-40B4-BE49-F238E27FC236}">
                <a16:creationId xmlns:a16="http://schemas.microsoft.com/office/drawing/2014/main" id="{9BB3EED9-886E-3C1B-F554-6163E934DF1F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" r="2" b="2"/>
          <a:stretch/>
        </p:blipFill>
        <p:spPr bwMode="auto">
          <a:xfrm>
            <a:off x="6777909" y="3458884"/>
            <a:ext cx="2280369" cy="189340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 descr="OCP edge node half-rack selfcontained">
            <a:extLst>
              <a:ext uri="{FF2B5EF4-FFF2-40B4-BE49-F238E27FC236}">
                <a16:creationId xmlns:a16="http://schemas.microsoft.com/office/drawing/2014/main" id="{B549DA38-157E-3A3C-45B1-42EED48F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37" y="781547"/>
            <a:ext cx="3316717" cy="207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A5815-8433-BA7A-AA8A-65953DC87C1C}"/>
              </a:ext>
            </a:extLst>
          </p:cNvPr>
          <p:cNvSpPr txBox="1"/>
          <p:nvPr/>
        </p:nvSpPr>
        <p:spPr>
          <a:xfrm>
            <a:off x="6757060" y="2977839"/>
            <a:ext cx="22803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SE" sz="1600" dirty="0"/>
              <a:t>Edge Compute (half-rack)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280B3-AA5F-6F4A-EA76-BA45957E95C2}"/>
              </a:ext>
            </a:extLst>
          </p:cNvPr>
          <p:cNvSpPr txBox="1"/>
          <p:nvPr/>
        </p:nvSpPr>
        <p:spPr>
          <a:xfrm>
            <a:off x="6684245" y="5351394"/>
            <a:ext cx="10130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SE" sz="1600" dirty="0"/>
              <a:t>Small Edge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94486-33D2-4062-EB73-9AF27600AB97}"/>
              </a:ext>
            </a:extLst>
          </p:cNvPr>
          <p:cNvSpPr txBox="1"/>
          <p:nvPr/>
        </p:nvSpPr>
        <p:spPr>
          <a:xfrm rot="16200000">
            <a:off x="8546766" y="1694980"/>
            <a:ext cx="16206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SE" sz="1600" i="1" dirty="0"/>
              <a:t>RISE ICE Edge Rack</a:t>
            </a:r>
          </a:p>
        </p:txBody>
      </p:sp>
    </p:spTree>
    <p:extLst>
      <p:ext uri="{BB962C8B-B14F-4D97-AF65-F5344CB8AC3E}">
        <p14:creationId xmlns:p14="http://schemas.microsoft.com/office/powerpoint/2010/main" val="164006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7F58F-EC68-E01A-CB6E-B1274C9178B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1798519"/>
            <a:ext cx="3563938" cy="2591462"/>
          </a:xfrm>
        </p:spPr>
        <p:txBody>
          <a:bodyPr/>
          <a:lstStyle/>
          <a:p>
            <a:r>
              <a:rPr lang="en-GB" i="1" dirty="0"/>
              <a:t>Edge AI</a:t>
            </a:r>
            <a:r>
              <a:rPr lang="en-GB" dirty="0"/>
              <a:t> refers to running AI algorithms locally on edge devices (like sensors, smartphones, or embedded systems)</a:t>
            </a:r>
          </a:p>
          <a:p>
            <a:r>
              <a:rPr lang="en-GB" dirty="0"/>
              <a:t>Data is processed on the device or nearby gateway as soon as it’s captured</a:t>
            </a:r>
          </a:p>
          <a:p>
            <a:r>
              <a:rPr lang="en-GB" dirty="0"/>
              <a:t>Cloud is typically still used for resource-heavy training or central coordination</a:t>
            </a:r>
          </a:p>
          <a:p>
            <a:endParaRPr lang="en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C6C51-4123-7281-4AE3-A6C3B8F5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What is Edge AI?</a:t>
            </a:r>
            <a:br>
              <a:rPr lang="en-GB"/>
            </a:br>
            <a:endParaRPr lang="en-S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211BFD-7A8D-C6B1-82A3-684472DD535F}"/>
              </a:ext>
            </a:extLst>
          </p:cNvPr>
          <p:cNvGrpSpPr/>
          <p:nvPr/>
        </p:nvGrpSpPr>
        <p:grpSpPr>
          <a:xfrm>
            <a:off x="5400675" y="1717703"/>
            <a:ext cx="4589096" cy="3059396"/>
            <a:chOff x="5400675" y="1717703"/>
            <a:chExt cx="4589096" cy="30593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25DFF7-91BE-0D49-74FA-AAB867F17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675" y="1717703"/>
              <a:ext cx="4589096" cy="30593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435386-3905-795F-A36F-BA6D60A5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673"/>
            <a:stretch/>
          </p:blipFill>
          <p:spPr>
            <a:xfrm>
              <a:off x="8616649" y="3760150"/>
              <a:ext cx="681176" cy="3362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FB4C70-6995-1184-08DF-7904A6E4F466}"/>
                </a:ext>
              </a:extLst>
            </p:cNvPr>
            <p:cNvSpPr txBox="1"/>
            <p:nvPr/>
          </p:nvSpPr>
          <p:spPr>
            <a:xfrm>
              <a:off x="9340291" y="3760150"/>
              <a:ext cx="49532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SE" sz="1050" i="1" dirty="0"/>
                <a:t>IoT</a:t>
              </a:r>
            </a:p>
            <a:p>
              <a:pPr algn="l"/>
              <a:r>
                <a:rPr lang="en-SE" sz="1050" i="1" dirty="0"/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10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C88E3-D7A8-41A6-C613-1DEF8E55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rend: Internet of Things / Towards 50 billion devices">
            <a:extLst>
              <a:ext uri="{FF2B5EF4-FFF2-40B4-BE49-F238E27FC236}">
                <a16:creationId xmlns:a16="http://schemas.microsoft.com/office/drawing/2014/main" id="{9B093B64-9A94-EF9A-074E-82AD13E76C01}"/>
              </a:ext>
            </a:extLst>
          </p:cNvPr>
          <p:cNvSpPr txBox="1"/>
          <p:nvPr/>
        </p:nvSpPr>
        <p:spPr>
          <a:xfrm>
            <a:off x="2186541" y="119234"/>
            <a:ext cx="184731" cy="4972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38880" bIns="38880">
            <a:spAutoFit/>
          </a:bodyPr>
          <a:lstStyle>
            <a:lvl1pPr>
              <a:defRPr sz="6400"/>
            </a:lvl1pPr>
          </a:lstStyle>
          <a:p>
            <a:endParaRPr sz="2721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D7D4DB9-B943-4F0A-E811-03F73159D5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34542" y="1325797"/>
            <a:ext cx="5888293" cy="4173688"/>
          </a:xfrm>
        </p:spPr>
        <p:txBody>
          <a:bodyPr/>
          <a:lstStyle/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b="1" dirty="0"/>
              <a:t>Local AI </a:t>
            </a:r>
            <a:r>
              <a:rPr lang="en-SE" sz="1800" dirty="0"/>
              <a:t>in physical products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Autonomous products (automowers)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Smart cameras (automatic object detection)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Smart wearables (sensors, etc)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b="1" dirty="0"/>
              <a:t>Cloud AI </a:t>
            </a:r>
            <a:r>
              <a:rPr lang="en-SE" sz="1800" dirty="0"/>
              <a:t>in your phone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ChatGPT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Google Lens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b="1" dirty="0"/>
              <a:t>Cloud AI </a:t>
            </a:r>
            <a:r>
              <a:rPr lang="en-SE" sz="1800" dirty="0"/>
              <a:t>in your home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Google Home, Apple Siri, Amazon Alexa</a:t>
            </a:r>
          </a:p>
          <a:p>
            <a:pPr marL="0" indent="0">
              <a:buNone/>
            </a:pPr>
            <a:endParaRPr lang="en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1800" dirty="0"/>
          </a:p>
          <a:p>
            <a:endParaRPr lang="en-SE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585323F-B8E9-37DA-9FA0-C8C4BCB0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82" y="493642"/>
            <a:ext cx="8200441" cy="321450"/>
          </a:xfrm>
        </p:spPr>
        <p:txBody>
          <a:bodyPr/>
          <a:lstStyle/>
          <a:p>
            <a:r>
              <a:rPr lang="sv-SE" sz="2800" dirty="0" err="1"/>
              <a:t>IoT</a:t>
            </a:r>
            <a:r>
              <a:rPr lang="sv-SE" sz="2800" dirty="0"/>
              <a:t> </a:t>
            </a:r>
            <a:r>
              <a:rPr lang="sv-SE" sz="2800" dirty="0" err="1"/>
              <a:t>Edge</a:t>
            </a:r>
            <a:r>
              <a:rPr lang="sv-SE" sz="2800" dirty="0"/>
              <a:t> - AI For </a:t>
            </a:r>
            <a:r>
              <a:rPr lang="sv-SE" sz="2800" dirty="0" err="1"/>
              <a:t>IoT</a:t>
            </a:r>
            <a:r>
              <a:rPr lang="sv-SE" sz="2800" dirty="0"/>
              <a:t> / </a:t>
            </a:r>
            <a:r>
              <a:rPr lang="sv-SE" sz="2800" dirty="0" err="1"/>
              <a:t>Physical</a:t>
            </a:r>
            <a:r>
              <a:rPr lang="sv-SE" sz="2800" dirty="0"/>
              <a:t> Products</a:t>
            </a:r>
            <a:endParaRPr lang="en-S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A0634-09BF-C611-2202-9551B9F0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22" y="2189754"/>
            <a:ext cx="2182100" cy="1860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A7534-04E8-F7E9-95D2-709EB9FB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276" y="4125015"/>
            <a:ext cx="1810493" cy="1659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A94A9D-B472-3E9D-EEF5-5E745835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34" y="815092"/>
            <a:ext cx="2246188" cy="15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6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ECCD7-C974-185A-819F-177338A4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22" y="4388736"/>
            <a:ext cx="1596538" cy="1163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99EB4-050B-B9FC-C4C8-8D9E194E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899" y="4457699"/>
            <a:ext cx="2015435" cy="1025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E12A8-B4F5-6424-B575-FA5727CE1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612" y="1082618"/>
            <a:ext cx="2689020" cy="170480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6A900E-7EC2-6663-C229-26ECADC54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4093125" cy="2880513"/>
          </a:xfrm>
        </p:spPr>
        <p:txBody>
          <a:bodyPr/>
          <a:lstStyle/>
          <a:p>
            <a:r>
              <a:rPr lang="en-GB" b="1" dirty="0"/>
              <a:t>Specialized AI Chips:</a:t>
            </a:r>
            <a:r>
              <a:rPr lang="en-GB" dirty="0"/>
              <a:t> Modern edge devices increasingly include </a:t>
            </a:r>
            <a:r>
              <a:rPr lang="en-GB" b="1" dirty="0"/>
              <a:t>Neural Processing Units (NPUs), Tensor Processing Units (TPUs) </a:t>
            </a:r>
            <a:r>
              <a:rPr lang="en-GB" dirty="0"/>
              <a:t> or other AI accelerators</a:t>
            </a:r>
          </a:p>
          <a:p>
            <a:r>
              <a:rPr lang="en-GB" b="1" dirty="0"/>
              <a:t>Benefit:</a:t>
            </a:r>
            <a:r>
              <a:rPr lang="en-GB" dirty="0"/>
              <a:t> Run complex models (e.g. image recognition, speech) within the power constraints of edge devices</a:t>
            </a:r>
          </a:p>
          <a:p>
            <a:r>
              <a:rPr lang="en-GB" b="1" dirty="0"/>
              <a:t>Trend:</a:t>
            </a:r>
            <a:r>
              <a:rPr lang="en-GB" dirty="0"/>
              <a:t> Edge AI grows and even microcontrollers are getting tiny ML accelerators, and companies like NVIDIA, and Apple are heavily pushing edge-optimized AI hardware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1523E-416C-CE6E-130D-19E03D98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23" y="982799"/>
            <a:ext cx="4320380" cy="288000"/>
          </a:xfrm>
        </p:spPr>
        <p:txBody>
          <a:bodyPr/>
          <a:lstStyle/>
          <a:p>
            <a:r>
              <a:rPr lang="en-SE" sz="2400" dirty="0"/>
              <a:t>Edge AI – AI Accelerators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3EA50-2A66-F9D3-D35E-C18B971590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6"/>
          <a:stretch>
            <a:fillRect/>
          </a:stretch>
        </p:blipFill>
        <p:spPr>
          <a:xfrm>
            <a:off x="8098632" y="1987075"/>
            <a:ext cx="1976438" cy="213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6E117-3B0D-67ED-458E-C7B34ACEC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814" y="256972"/>
            <a:ext cx="2779606" cy="1451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B1B36-6422-A27D-84F4-DCF1F7EEB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0323" y="2820803"/>
            <a:ext cx="1684878" cy="14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rend: Internet of Things / Towards 50 billion devices"/>
          <p:cNvSpPr txBox="1"/>
          <p:nvPr/>
        </p:nvSpPr>
        <p:spPr>
          <a:xfrm>
            <a:off x="2186541" y="119234"/>
            <a:ext cx="184731" cy="4972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38880" bIns="38880">
            <a:spAutoFit/>
          </a:bodyPr>
          <a:lstStyle>
            <a:lvl1pPr>
              <a:defRPr sz="6400"/>
            </a:lvl1pPr>
          </a:lstStyle>
          <a:p>
            <a:endParaRPr sz="2721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F291C1-A6A8-470A-22F1-73B86779BF3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13449" y="1192906"/>
            <a:ext cx="5888293" cy="4173688"/>
          </a:xfrm>
        </p:spPr>
        <p:txBody>
          <a:bodyPr/>
          <a:lstStyle/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dirty="0"/>
              <a:t>AI in </a:t>
            </a:r>
            <a:r>
              <a:rPr lang="en-SE" sz="1800" b="1" dirty="0"/>
              <a:t>physical products </a:t>
            </a:r>
            <a:r>
              <a:rPr lang="en-SE" sz="1800" dirty="0"/>
              <a:t>– in device ML, embedded AI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dirty="0"/>
              <a:t>Partners: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RISE – innovation and project lead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Assa Abloy – Smart Doors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Husqvarna – Automowers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Antmicro – Open Source AI platforms</a:t>
            </a:r>
          </a:p>
          <a:p>
            <a:pPr marL="573750" lvl="1" indent="-285750">
              <a:buFont typeface="Arial" panose="020B0604020202020204" pitchFamily="34" charset="0"/>
              <a:buChar char="•"/>
            </a:pPr>
            <a:r>
              <a:rPr lang="en-SE" sz="1800" b="1" dirty="0"/>
              <a:t>Project Focus: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Identify and develop </a:t>
            </a:r>
            <a:r>
              <a:rPr lang="en-GB" sz="1800" dirty="0"/>
              <a:t>an </a:t>
            </a:r>
            <a:r>
              <a:rPr lang="en-SE" sz="1800" dirty="0"/>
              <a:t>end-to-end open-source toolchain for implementing AI in products</a:t>
            </a:r>
          </a:p>
          <a:p>
            <a:pPr marL="861750" lvl="2" indent="-285750">
              <a:buFont typeface="Arial" panose="020B0604020202020204" pitchFamily="34" charset="0"/>
              <a:buChar char="•"/>
            </a:pPr>
            <a:r>
              <a:rPr lang="en-SE" sz="1800" dirty="0"/>
              <a:t>Evaluate </a:t>
            </a:r>
            <a:r>
              <a:rPr lang="en-GB" sz="1800" dirty="0"/>
              <a:t>the </a:t>
            </a:r>
            <a:r>
              <a:rPr lang="en-SE" sz="1800" dirty="0"/>
              <a:t>toolchain in a set of proof-of-concept products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1800" dirty="0"/>
          </a:p>
          <a:p>
            <a:endParaRPr lang="en-SE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33E540-508F-D60A-FE07-A2486852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49" y="367846"/>
            <a:ext cx="8200441" cy="321450"/>
          </a:xfrm>
        </p:spPr>
        <p:txBody>
          <a:bodyPr/>
          <a:lstStyle/>
          <a:p>
            <a:r>
              <a:rPr lang="sv-SE" sz="2800"/>
              <a:t>AI For Physical Products – Project: Seam AI</a:t>
            </a:r>
            <a:endParaRPr lang="en-S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AB5640-8D96-BBCE-AC98-C1C083D415E9}"/>
              </a:ext>
            </a:extLst>
          </p:cNvPr>
          <p:cNvSpPr txBox="1"/>
          <p:nvPr/>
        </p:nvSpPr>
        <p:spPr>
          <a:xfrm>
            <a:off x="7162265" y="4292942"/>
            <a:ext cx="289613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SE" sz="1600" i="1" dirty="0"/>
              <a:t>Demo of Seam AI &amp; Automower - </a:t>
            </a:r>
            <a:br>
              <a:rPr lang="en-SE" sz="1600" i="1" dirty="0"/>
            </a:br>
            <a:r>
              <a:rPr lang="en-SE" sz="1600" i="1" dirty="0"/>
              <a:t>Seamless Integration of AI for IoT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FCD2B-E27E-7A76-1B0D-26D0FA00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82" y="1419368"/>
            <a:ext cx="3176471" cy="2749844"/>
          </a:xfrm>
          <a:prstGeom prst="rect">
            <a:avLst/>
          </a:prstGeom>
        </p:spPr>
      </p:pic>
      <p:pic>
        <p:nvPicPr>
          <p:cNvPr id="3" name="Picture 2" descr="Kenning">
            <a:hlinkClick r:id="rId4"/>
            <a:extLst>
              <a:ext uri="{FF2B5EF4-FFF2-40B4-BE49-F238E27FC236}">
                <a16:creationId xmlns:a16="http://schemas.microsoft.com/office/drawing/2014/main" id="{1D42EAFE-D3D3-3778-DF02-472C20BE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246" y="3279750"/>
            <a:ext cx="1077496" cy="2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17F51-AF54-1715-FD3B-DD846F3DEF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2339975"/>
            <a:ext cx="4319589" cy="252095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SE" sz="1500" dirty="0"/>
              <a:t>Using AI for controlling production or physical environments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Use-case – avoiding stops in sawmill production</a:t>
            </a:r>
          </a:p>
          <a:p>
            <a:pPr lvl="1">
              <a:lnSpc>
                <a:spcPct val="110000"/>
              </a:lnSpc>
            </a:pPr>
            <a:r>
              <a:rPr lang="en-GB" sz="1500" dirty="0"/>
              <a:t>D</a:t>
            </a:r>
            <a:r>
              <a:rPr lang="en-SE" sz="1500" dirty="0"/>
              <a:t>etect problems very early</a:t>
            </a:r>
          </a:p>
          <a:p>
            <a:pPr lvl="1">
              <a:lnSpc>
                <a:spcPct val="110000"/>
              </a:lnSpc>
            </a:pPr>
            <a:r>
              <a:rPr lang="en-SE" sz="1500" dirty="0"/>
              <a:t>Act immediately to avoid longer stops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Running Local AI (slightly stronger edge / GPUs) 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Complex rules and regulations around autonomous AI-based systems (safety, privacy, etc)</a:t>
            </a:r>
          </a:p>
          <a:p>
            <a:pPr>
              <a:lnSpc>
                <a:spcPct val="110000"/>
              </a:lnSpc>
            </a:pPr>
            <a:r>
              <a:rPr lang="en-SE" sz="1500" dirty="0"/>
              <a:t>Khaled Abo – har byggt AI-modell på detta!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90DEB7-5519-0340-5FA1-CD65BA7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331929"/>
            <a:ext cx="4812805" cy="288000"/>
          </a:xfrm>
        </p:spPr>
        <p:txBody>
          <a:bodyPr anchor="t">
            <a:normAutofit fontScale="90000"/>
          </a:bodyPr>
          <a:lstStyle/>
          <a:p>
            <a:r>
              <a:rPr lang="en-SE" sz="2200" dirty="0"/>
              <a:t>AI in Control – Edge AI Use-Case</a:t>
            </a:r>
            <a:br>
              <a:rPr lang="en-SE" sz="2200" dirty="0"/>
            </a:br>
            <a:r>
              <a:rPr lang="en-SE" sz="2200" i="1" dirty="0"/>
              <a:t>not in device, but local 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AF088C-D57B-22BB-321D-B5489C90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07" y="0"/>
            <a:ext cx="3853392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66024-0B76-B683-41D4-D098CD821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8253">
            <a:off x="252754" y="1929895"/>
            <a:ext cx="5901304" cy="332195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0F5FD6-09EE-8446-679A-DBF742E7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695777"/>
            <a:ext cx="8640762" cy="360000"/>
          </a:xfrm>
        </p:spPr>
        <p:txBody>
          <a:bodyPr/>
          <a:lstStyle/>
          <a:p>
            <a:r>
              <a:rPr lang="en-SE" dirty="0"/>
              <a:t>Other Edge AI Use Cases…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D781F-C02D-E6A4-8629-206F4A1B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9389">
            <a:off x="5537925" y="1890856"/>
            <a:ext cx="4276390" cy="34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33241"/>
      </p:ext>
    </p:extLst>
  </p:cSld>
  <p:clrMapOvr>
    <a:masterClrMapping/>
  </p:clrMapOvr>
</p:sld>
</file>

<file path=ppt/theme/theme1.xml><?xml version="1.0" encoding="utf-8"?>
<a:theme xmlns:a="http://schemas.openxmlformats.org/drawingml/2006/main" name="RISE">
  <a:themeElements>
    <a:clrScheme name="RISE">
      <a:dk1>
        <a:srgbClr val="000000"/>
      </a:dk1>
      <a:lt1>
        <a:sysClr val="window" lastClr="FFFFFF"/>
      </a:lt1>
      <a:dk2>
        <a:srgbClr val="222222"/>
      </a:dk2>
      <a:lt2>
        <a:srgbClr val="F0F0F0"/>
      </a:lt2>
      <a:accent1>
        <a:srgbClr val="009BA5"/>
      </a:accent1>
      <a:accent2>
        <a:srgbClr val="E83C63"/>
      </a:accent2>
      <a:accent3>
        <a:srgbClr val="FFE500"/>
      </a:accent3>
      <a:accent4>
        <a:srgbClr val="EBF5F0"/>
      </a:accent4>
      <a:accent5>
        <a:srgbClr val="FDE8DF"/>
      </a:accent5>
      <a:accent6>
        <a:srgbClr val="FFF7DD"/>
      </a:accent6>
      <a:hlink>
        <a:srgbClr val="000000"/>
      </a:hlink>
      <a:folHlink>
        <a:srgbClr val="000000"/>
      </a:folHlink>
    </a:clrScheme>
    <a:fontScheme name="RISE">
      <a:majorFont>
        <a:latin typeface="Code Pro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5400">
          <a:noFill/>
          <a:miter lim="800000"/>
          <a:tailEnd type="triangle" w="lg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RISE">
      <a:srgbClr val="8CC8C7"/>
    </a:custClr>
    <a:custClr name="RISE">
      <a:srgbClr val="F4A8AA"/>
    </a:custClr>
    <a:custClr name="RISE">
      <a:srgbClr val="FFEE8D"/>
    </a:custClr>
    <a:custClr name="RISE">
      <a:srgbClr val="0E4D64"/>
    </a:custClr>
    <a:custClr name="RISE">
      <a:srgbClr val="472D55"/>
    </a:custClr>
  </a:custClrLst>
  <a:extLst>
    <a:ext uri="{05A4C25C-085E-4340-85A3-A5531E510DB2}">
      <thm15:themeFamily xmlns:thm15="http://schemas.microsoft.com/office/thememl/2012/main" name="Presentation14" id="{B1E78993-68CF-4F5D-8177-A9ED1B60F4FE}" vid="{7D477545-EBE3-4A1A-A884-4B175333C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B05628DD90F343B95C9D1C89C99C4B" ma:contentTypeVersion="18" ma:contentTypeDescription="Skapa ett nytt dokument." ma:contentTypeScope="" ma:versionID="5d6771c043856e024e0c0c48ed1aa389">
  <xsd:schema xmlns:xsd="http://www.w3.org/2001/XMLSchema" xmlns:xs="http://www.w3.org/2001/XMLSchema" xmlns:p="http://schemas.microsoft.com/office/2006/metadata/properties" xmlns:ns2="a76ce180-2d51-494a-9b1b-9e32d4aa5aa4" xmlns:ns3="c86a56ac-90ea-4fd1-bee6-6887419cb2f7" xmlns:ns4="48bf5a78-e357-47de-8b5d-f85b0ac68f40" targetNamespace="http://schemas.microsoft.com/office/2006/metadata/properties" ma:root="true" ma:fieldsID="79576c7427de45dc1800fdcb5205c069" ns2:_="" ns3:_="" ns4:_="">
    <xsd:import namespace="a76ce180-2d51-494a-9b1b-9e32d4aa5aa4"/>
    <xsd:import namespace="c86a56ac-90ea-4fd1-bee6-6887419cb2f7"/>
    <xsd:import namespace="48bf5a78-e357-47de-8b5d-f85b0ac68f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e180-2d51-494a-9b1b-9e32d4aa5a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eringar" ma:readOnly="false" ma:fieldId="{5cf76f15-5ced-4ddc-b409-7134ff3c332f}" ma:taxonomyMulti="true" ma:sspId="416e829d-f284-4ff7-8186-3ac0651d97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a56ac-90ea-4fd1-bee6-6887419cb2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bf5a78-e357-47de-8b5d-f85b0ac68f4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1a3b3d38-7389-4858-93fb-64c44f55cb31}" ma:internalName="TaxCatchAll" ma:showField="CatchAllData" ma:web="c86a56ac-90ea-4fd1-bee6-6887419cb2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6ce180-2d51-494a-9b1b-9e32d4aa5aa4">
      <Terms xmlns="http://schemas.microsoft.com/office/infopath/2007/PartnerControls"/>
    </lcf76f155ced4ddcb4097134ff3c332f>
    <TaxCatchAll xmlns="48bf5a78-e357-47de-8b5d-f85b0ac68f40" xsi:nil="true"/>
    <SharedWithUsers xmlns="c86a56ac-90ea-4fd1-bee6-6887419cb2f7">
      <UserInfo>
        <DisplayName>Ingela Schönning</DisplayName>
        <AccountId>36</AccountId>
        <AccountType/>
      </UserInfo>
      <UserInfo>
        <DisplayName>Marianne Lockner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6FBC55-EFAB-45BD-AA48-82F4835BD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6ce180-2d51-494a-9b1b-9e32d4aa5aa4"/>
    <ds:schemaRef ds:uri="c86a56ac-90ea-4fd1-bee6-6887419cb2f7"/>
    <ds:schemaRef ds:uri="48bf5a78-e357-47de-8b5d-f85b0ac68f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a76ce180-2d51-494a-9b1b-9e32d4aa5aa4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c86a56ac-90ea-4fd1-bee6-6887419cb2f7"/>
    <ds:schemaRef ds:uri="http://schemas.openxmlformats.org/package/2006/metadata/core-properties"/>
    <ds:schemaRef ds:uri="http://schemas.microsoft.com/office/infopath/2007/PartnerControls"/>
    <ds:schemaRef ds:uri="48bf5a78-e357-47de-8b5d-f85b0ac68f4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13906</TotalTime>
  <Words>1008</Words>
  <Application>Microsoft Macintosh PowerPoint</Application>
  <PresentationFormat>Custom</PresentationFormat>
  <Paragraphs>123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Lato</vt:lpstr>
      <vt:lpstr>Google Sans</vt:lpstr>
      <vt:lpstr>Code Pro Bold</vt:lpstr>
      <vt:lpstr>Roboto Mono</vt:lpstr>
      <vt:lpstr>Arial</vt:lpstr>
      <vt:lpstr>Calibri</vt:lpstr>
      <vt:lpstr>RISE</vt:lpstr>
      <vt:lpstr> Edge AI in Action: Empowering Smart Devices &amp; Connected Physical Products  Joakim Eriksson RISE Research Institutes of Sweden Computer Science Department  Guest Lecture  November 11, 2025  </vt:lpstr>
      <vt:lpstr>PowerPoint Presentation</vt:lpstr>
      <vt:lpstr>The RISE of Edge Computing</vt:lpstr>
      <vt:lpstr>What is Edge AI? </vt:lpstr>
      <vt:lpstr>IoT Edge - AI For IoT / Physical Products</vt:lpstr>
      <vt:lpstr>Edge AI – AI Accelerators</vt:lpstr>
      <vt:lpstr>AI For Physical Products – Project: Seam AI</vt:lpstr>
      <vt:lpstr>AI in Control – Edge AI Use-Case not in device, but local AI</vt:lpstr>
      <vt:lpstr>Other Edge AI Use Cases…</vt:lpstr>
      <vt:lpstr>Why Edge AI for products?</vt:lpstr>
      <vt:lpstr>What is coming?</vt:lpstr>
      <vt:lpstr>CandyTron 4000</vt:lpstr>
      <vt:lpstr>The ”Brain”: LLM with function calling / tool use</vt:lpstr>
      <vt:lpstr>The Eyes – Computer Vision / Yolo 11</vt:lpstr>
      <vt:lpstr>Ears and Mouth – Speech Pipeline</vt:lpstr>
      <vt:lpstr>The Integration - Conversation example</vt:lpstr>
      <vt:lpstr>Next Step: Vision-Language-Action Models</vt:lpstr>
      <vt:lpstr>Next Step – The Humanoid!</vt:lpstr>
      <vt:lpstr>Gör din egen Candytron…</vt:lpstr>
      <vt:lpstr>Thanks for Listening!  Questions?</vt:lpstr>
    </vt:vector>
  </TitlesOfParts>
  <Manager/>
  <Company>RISE – Research Institutes of Sweden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 PPT-mall</dc:title>
  <dc:subject/>
  <dc:creator>Kolossal AB</dc:creator>
  <cp:keywords/>
  <dc:description/>
  <cp:lastModifiedBy>Joakim Eriksson</cp:lastModifiedBy>
  <cp:revision>90</cp:revision>
  <cp:lastPrinted>2021-06-29T14:47:06Z</cp:lastPrinted>
  <dcterms:created xsi:type="dcterms:W3CDTF">2020-02-14T15:30:18Z</dcterms:created>
  <dcterms:modified xsi:type="dcterms:W3CDTF">2025-11-11T09:53:03Z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0x01010020B05628DD90F343B95C9D1C89C99C4B</vt:lpwstr>
  </property>
  <property fmtid="{D5CDD505-2E9C-101B-9397-08002B2CF9AE}" pid="3" name="MediaServiceImageTags">
    <vt:lpwstr/>
  </property>
  <property fmtid="{D5CDD505-2E9C-101B-9397-08002B2CF9AE}" pid="4" name="MSIP_Label_680afd86-dcf7-4483-b9eb-5af1dcd104e1_Enabled">
    <vt:lpwstr>true</vt:lpwstr>
  </property>
  <property fmtid="{D5CDD505-2E9C-101B-9397-08002B2CF9AE}" pid="5" name="MSIP_Label_680afd86-dcf7-4483-b9eb-5af1dcd104e1_SetDate">
    <vt:lpwstr>2024-01-19T09:11:40Z</vt:lpwstr>
  </property>
  <property fmtid="{D5CDD505-2E9C-101B-9397-08002B2CF9AE}" pid="6" name="MSIP_Label_680afd86-dcf7-4483-b9eb-5af1dcd104e1_Method">
    <vt:lpwstr>Standard</vt:lpwstr>
  </property>
  <property fmtid="{D5CDD505-2E9C-101B-9397-08002B2CF9AE}" pid="7" name="MSIP_Label_680afd86-dcf7-4483-b9eb-5af1dcd104e1_Name">
    <vt:lpwstr>K2 Intern</vt:lpwstr>
  </property>
  <property fmtid="{D5CDD505-2E9C-101B-9397-08002B2CF9AE}" pid="8" name="MSIP_Label_680afd86-dcf7-4483-b9eb-5af1dcd104e1_SiteId">
    <vt:lpwstr>5a9809cf-0bcb-413a-838a-09ecc40cc9e8</vt:lpwstr>
  </property>
  <property fmtid="{D5CDD505-2E9C-101B-9397-08002B2CF9AE}" pid="9" name="MSIP_Label_680afd86-dcf7-4483-b9eb-5af1dcd104e1_ActionId">
    <vt:lpwstr>26e05acb-8eb4-440b-ad38-3c59a82533fd</vt:lpwstr>
  </property>
  <property fmtid="{D5CDD505-2E9C-101B-9397-08002B2CF9AE}" pid="10" name="MSIP_Label_680afd86-dcf7-4483-b9eb-5af1dcd104e1_ContentBits">
    <vt:lpwstr>0</vt:lpwstr>
  </property>
</Properties>
</file>